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72" r:id="rId4"/>
    <p:sldId id="260" r:id="rId5"/>
    <p:sldId id="275" r:id="rId6"/>
    <p:sldId id="276" r:id="rId7"/>
    <p:sldId id="262" r:id="rId8"/>
    <p:sldId id="277" r:id="rId9"/>
    <p:sldId id="287" r:id="rId10"/>
    <p:sldId id="289" r:id="rId11"/>
    <p:sldId id="278" r:id="rId12"/>
    <p:sldId id="280" r:id="rId13"/>
    <p:sldId id="290" r:id="rId14"/>
    <p:sldId id="274" r:id="rId15"/>
    <p:sldId id="281" r:id="rId16"/>
    <p:sldId id="292" r:id="rId17"/>
    <p:sldId id="259" r:id="rId18"/>
    <p:sldId id="285" r:id="rId19"/>
    <p:sldId id="294" r:id="rId20"/>
    <p:sldId id="286" r:id="rId21"/>
  </p:sldIdLst>
  <p:sldSz cx="18288000" cy="10287000"/>
  <p:notesSz cx="6858000" cy="9144000"/>
  <p:embeddedFontLst>
    <p:embeddedFont>
      <p:font typeface="Cambria Math" panose="02040503050406030204" pitchFamily="18" charset="0"/>
      <p:regular r:id="rId23"/>
    </p:embeddedFont>
    <p:embeddedFont>
      <p:font typeface="Codec Pro" panose="02010600030101010101" charset="0"/>
      <p:regular r:id="rId24"/>
    </p:embeddedFont>
    <p:embeddedFont>
      <p:font typeface="Codec Pro Bold" panose="02010600030101010101" charset="0"/>
      <p:regular r:id="rId25"/>
    </p:embeddedFont>
    <p:embeddedFont>
      <p:font typeface="等线" panose="02010600030101010101" pitchFamily="2" charset="-122"/>
      <p:regular r:id="rId26"/>
      <p:bold r:id="rId27"/>
    </p:embeddedFont>
    <p:embeddedFont>
      <p:font typeface="微软雅黑" panose="020B0503020204020204" pitchFamily="34" charset="-122"/>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67FF"/>
    <a:srgbClr val="1D264C"/>
    <a:srgbClr val="245ADB"/>
    <a:srgbClr val="0000FF"/>
    <a:srgbClr val="1D213F"/>
    <a:srgbClr val="1B13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94622" autoAdjust="0"/>
  </p:normalViewPr>
  <p:slideViewPr>
    <p:cSldViewPr>
      <p:cViewPr>
        <p:scale>
          <a:sx n="33" d="100"/>
          <a:sy n="33" d="100"/>
        </p:scale>
        <p:origin x="2396" y="1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61C4B-7929-4FA1-AE79-254838E6A331}" type="datetimeFigureOut">
              <a:rPr lang="zh-CN" altLang="en-US" smtClean="0"/>
              <a:t>2025/7/18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52D89-D9B4-41D9-85BD-79E4068F43FD}" type="slidenum">
              <a:rPr lang="zh-CN" altLang="en-US" smtClean="0"/>
              <a:t>‹#›</a:t>
            </a:fld>
            <a:endParaRPr lang="zh-CN" altLang="en-US"/>
          </a:p>
        </p:txBody>
      </p:sp>
    </p:spTree>
    <p:extLst>
      <p:ext uri="{BB962C8B-B14F-4D97-AF65-F5344CB8AC3E}">
        <p14:creationId xmlns:p14="http://schemas.microsoft.com/office/powerpoint/2010/main" val="280201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fld id="{0D9445E3-48CE-4146-BD81-F113B7362AEA}" type="slidenum">
              <a:rPr lang="zh-CN" altLang="en-US" smtClean="0"/>
              <a:t>1</a:t>
            </a:fld>
            <a:fld id="{8EA031E0-2FA9-426F-9C6E-C089B94C796F}" type="slidenum">
              <a:rPr lang="zh-CN" altLang="en-US" smtClean="0"/>
              <a:t>1</a:t>
            </a:fld>
            <a:endParaRPr lang="zh-CN" altLang="en-US" dirty="0"/>
          </a:p>
        </p:txBody>
      </p:sp>
      <p:sp>
        <p:nvSpPr>
          <p:cNvPr id="4" name="灯片编号占位符 3"/>
          <p:cNvSpPr>
            <a:spLocks noGrp="1"/>
          </p:cNvSpPr>
          <p:nvPr>
            <p:ph type="sldNum" sz="quarter" idx="5"/>
          </p:nvPr>
        </p:nvSpPr>
        <p:spPr/>
        <p:txBody>
          <a:bodyPr/>
          <a:lstStyle/>
          <a:p>
            <a:fld id="{CA552D89-D9B4-41D9-85BD-79E4068F43FD}" type="slidenum">
              <a:rPr lang="zh-CN" altLang="en-US" smtClean="0"/>
              <a:t>1</a:t>
            </a:fld>
            <a:endParaRPr lang="zh-CN" altLang="en-US"/>
          </a:p>
        </p:txBody>
      </p:sp>
    </p:spTree>
    <p:extLst>
      <p:ext uri="{BB962C8B-B14F-4D97-AF65-F5344CB8AC3E}">
        <p14:creationId xmlns:p14="http://schemas.microsoft.com/office/powerpoint/2010/main" val="131382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52D89-D9B4-41D9-85BD-79E4068F43FD}" type="slidenum">
              <a:rPr lang="zh-CN" altLang="en-US" smtClean="0"/>
              <a:t>6</a:t>
            </a:fld>
            <a:endParaRPr lang="zh-CN" altLang="en-US"/>
          </a:p>
        </p:txBody>
      </p:sp>
    </p:spTree>
    <p:extLst>
      <p:ext uri="{BB962C8B-B14F-4D97-AF65-F5344CB8AC3E}">
        <p14:creationId xmlns:p14="http://schemas.microsoft.com/office/powerpoint/2010/main" val="92362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52D89-D9B4-41D9-85BD-79E4068F43FD}" type="slidenum">
              <a:rPr lang="zh-CN" altLang="en-US" smtClean="0"/>
              <a:t>7</a:t>
            </a:fld>
            <a:endParaRPr lang="zh-CN" altLang="en-US"/>
          </a:p>
        </p:txBody>
      </p:sp>
    </p:spTree>
    <p:extLst>
      <p:ext uri="{BB962C8B-B14F-4D97-AF65-F5344CB8AC3E}">
        <p14:creationId xmlns:p14="http://schemas.microsoft.com/office/powerpoint/2010/main" val="334967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C17FF49-83D2-4B8A-8E1E-A1A84228344C}" type="datetime1">
              <a:rPr lang="en-US" altLang="zh-CN"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4302D7-AD9E-4ABA-84BE-90E392E8277C}" type="datetime1">
              <a:rPr lang="en-US" altLang="zh-CN"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235C5A-1734-41DB-A0C3-B0A68A7407E1}" type="datetime1">
              <a:rPr lang="en-US" altLang="zh-CN"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87A71-C783-4DE0-BE15-14F2FDBF3924}" type="datetime1">
              <a:rPr lang="en-US" altLang="zh-CN"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4F4AAF-89CD-46EE-B083-38A08487A59F}" type="datetime1">
              <a:rPr lang="en-US" altLang="zh-CN"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5FDC7F-C125-4403-94A3-F2513BCB5ACC}" type="datetime1">
              <a:rPr lang="en-US" altLang="zh-CN"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CA3267-CA7F-4B9D-B0DC-5246BD9A079D}" type="datetime1">
              <a:rPr lang="en-US" altLang="zh-CN" smtClean="0"/>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CC28F9-BA2D-40AA-A9D9-3A73804047FD}" type="datetime1">
              <a:rPr lang="en-US" altLang="zh-CN" smtClean="0"/>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8E24F-8760-4DC9-B02C-B71A333E4BCE}" type="datetime1">
              <a:rPr lang="en-US" altLang="zh-CN" smtClean="0"/>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6154400" y="9921875"/>
            <a:ext cx="2133600" cy="365125"/>
          </a:xfrm>
        </p:spPr>
        <p:txBody>
          <a:bodyPr/>
          <a:lstStyle>
            <a:lvl1pPr>
              <a:defRPr sz="1800"/>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8EF4F-7256-458E-990A-66A14CDEFCCB}" type="datetime1">
              <a:rPr lang="en-US" altLang="zh-CN"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B8BA9-871B-4D19-8A43-12D3F110B43A}" type="datetime1">
              <a:rPr lang="en-US" altLang="zh-CN"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62282-3EFA-4FEE-9CFA-21DBF0F7165A}" type="datetime1">
              <a:rPr lang="en-US" altLang="zh-CN" smtClean="0"/>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8.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svg"/><Relationship Id="rId7"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dirty="0"/>
          </a:p>
        </p:txBody>
      </p:sp>
      <p:sp>
        <p:nvSpPr>
          <p:cNvPr id="8" name="TextBox 8"/>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grpSp>
        <p:nvGrpSpPr>
          <p:cNvPr id="9" name="Group 9"/>
          <p:cNvGrpSpPr/>
          <p:nvPr/>
        </p:nvGrpSpPr>
        <p:grpSpPr>
          <a:xfrm>
            <a:off x="1028700" y="3238787"/>
            <a:ext cx="8877300" cy="3988207"/>
            <a:chOff x="0" y="38100"/>
            <a:chExt cx="11836400" cy="5317609"/>
          </a:xfrm>
        </p:grpSpPr>
        <p:grpSp>
          <p:nvGrpSpPr>
            <p:cNvPr id="10" name="Group 10"/>
            <p:cNvGrpSpPr/>
            <p:nvPr/>
          </p:nvGrpSpPr>
          <p:grpSpPr>
            <a:xfrm>
              <a:off x="0" y="4354100"/>
              <a:ext cx="9144002" cy="1001609"/>
              <a:chOff x="0" y="23653"/>
              <a:chExt cx="1806223" cy="197849"/>
            </a:xfrm>
          </p:grpSpPr>
          <p:sp>
            <p:nvSpPr>
              <p:cNvPr id="11" name="Freeform 11"/>
              <p:cNvSpPr/>
              <p:nvPr/>
            </p:nvSpPr>
            <p:spPr>
              <a:xfrm>
                <a:off x="0" y="23653"/>
                <a:ext cx="1796188" cy="197849"/>
              </a:xfrm>
              <a:custGeom>
                <a:avLst/>
                <a:gdLst/>
                <a:ahLst/>
                <a:cxnLst/>
                <a:rect l="l" t="t" r="r" b="b"/>
                <a:pathLst>
                  <a:path w="1401936" h="244334">
                    <a:moveTo>
                      <a:pt x="20362" y="0"/>
                    </a:moveTo>
                    <a:lnTo>
                      <a:pt x="1381574" y="0"/>
                    </a:lnTo>
                    <a:cubicBezTo>
                      <a:pt x="1386974" y="0"/>
                      <a:pt x="1392153" y="2145"/>
                      <a:pt x="1395972" y="5964"/>
                    </a:cubicBezTo>
                    <a:cubicBezTo>
                      <a:pt x="1399791" y="9783"/>
                      <a:pt x="1401936" y="14962"/>
                      <a:pt x="1401936" y="20362"/>
                    </a:cubicBezTo>
                    <a:lnTo>
                      <a:pt x="1401936" y="223972"/>
                    </a:lnTo>
                    <a:cubicBezTo>
                      <a:pt x="1401936" y="235217"/>
                      <a:pt x="1392819" y="244334"/>
                      <a:pt x="1381574" y="244334"/>
                    </a:cubicBezTo>
                    <a:lnTo>
                      <a:pt x="20362" y="244334"/>
                    </a:lnTo>
                    <a:cubicBezTo>
                      <a:pt x="9116" y="244334"/>
                      <a:pt x="0" y="235217"/>
                      <a:pt x="0" y="223972"/>
                    </a:cubicBezTo>
                    <a:lnTo>
                      <a:pt x="0" y="20362"/>
                    </a:lnTo>
                    <a:cubicBezTo>
                      <a:pt x="0" y="14962"/>
                      <a:pt x="2145" y="9783"/>
                      <a:pt x="5964" y="5964"/>
                    </a:cubicBezTo>
                    <a:cubicBezTo>
                      <a:pt x="9783" y="2145"/>
                      <a:pt x="14962" y="0"/>
                      <a:pt x="20362" y="0"/>
                    </a:cubicBezTo>
                    <a:close/>
                  </a:path>
                </a:pathLst>
              </a:custGeom>
              <a:solidFill>
                <a:schemeClr val="tx2">
                  <a:lumMod val="20000"/>
                  <a:lumOff val="80000"/>
                </a:schemeClr>
              </a:solidFill>
            </p:spPr>
          </p:sp>
          <p:sp>
            <p:nvSpPr>
              <p:cNvPr id="12" name="TextBox 12"/>
              <p:cNvSpPr txBox="1"/>
              <p:nvPr/>
            </p:nvSpPr>
            <p:spPr>
              <a:xfrm>
                <a:off x="10035" y="23653"/>
                <a:ext cx="1796188" cy="197849"/>
              </a:xfrm>
              <a:prstGeom prst="rect">
                <a:avLst/>
              </a:prstGeom>
            </p:spPr>
            <p:txBody>
              <a:bodyPr lIns="254000" tIns="254000" rIns="254000" bIns="254000" rtlCol="0" anchor="ctr"/>
              <a:lstStyle/>
              <a:p>
                <a:pPr algn="ctr">
                  <a:lnSpc>
                    <a:spcPts val="3359"/>
                  </a:lnSpc>
                </a:pPr>
                <a:r>
                  <a:rPr lang="zh-CN" altLang="en-US" sz="2400" b="1" dirty="0">
                    <a:latin typeface="微软雅黑" panose="020B0503020204020204" pitchFamily="34" charset="-122"/>
                    <a:ea typeface="微软雅黑" panose="020B0503020204020204" pitchFamily="34" charset="-122"/>
                  </a:rPr>
                  <a:t>从“经验归纳”向“数据驱动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社会理论融合”</a:t>
                </a:r>
                <a:endParaRPr lang="en-US" sz="2800" b="1" dirty="0">
                  <a:solidFill>
                    <a:srgbClr val="1B131B"/>
                  </a:solidFill>
                  <a:latin typeface="微软雅黑" panose="020B0503020204020204" pitchFamily="34" charset="-122"/>
                  <a:ea typeface="微软雅黑" panose="020B0503020204020204" pitchFamily="34" charset="-122"/>
                  <a:cs typeface="Codec Pro"/>
                  <a:sym typeface="Codec Pro"/>
                </a:endParaRPr>
              </a:p>
            </p:txBody>
          </p:sp>
        </p:grpSp>
        <p:sp>
          <p:nvSpPr>
            <p:cNvPr id="13" name="TextBox 13"/>
            <p:cNvSpPr txBox="1"/>
            <p:nvPr/>
          </p:nvSpPr>
          <p:spPr>
            <a:xfrm>
              <a:off x="0" y="38100"/>
              <a:ext cx="11836400" cy="3611757"/>
            </a:xfrm>
            <a:prstGeom prst="rect">
              <a:avLst/>
            </a:prstGeom>
          </p:spPr>
          <p:txBody>
            <a:bodyPr wrap="square" lIns="0" tIns="0" rIns="0" bIns="0" rtlCol="0" anchor="t">
              <a:spAutoFit/>
            </a:bodyPr>
            <a:lstStyle/>
            <a:p>
              <a:pPr>
                <a:lnSpc>
                  <a:spcPts val="10900"/>
                </a:lnSpc>
              </a:pPr>
              <a:r>
                <a:rPr lang="zh-CN" altLang="en-US" sz="8000" b="1" dirty="0">
                  <a:solidFill>
                    <a:srgbClr val="FFFFFF"/>
                  </a:solidFill>
                  <a:latin typeface="Codec Pro Bold"/>
                  <a:ea typeface="Codec Pro Bold"/>
                  <a:cs typeface="Codec Pro Bold"/>
                  <a:sym typeface="Codec Pro Bold"/>
                </a:rPr>
                <a:t>高校学生辍学风险模型构建与分析</a:t>
              </a:r>
              <a:endParaRPr lang="en-US" sz="8000" b="1" dirty="0">
                <a:solidFill>
                  <a:srgbClr val="FFFFFF"/>
                </a:solidFill>
                <a:latin typeface="Codec Pro Bold"/>
                <a:ea typeface="Codec Pro Bold"/>
                <a:cs typeface="Codec Pro Bold"/>
                <a:sym typeface="Codec Pro Bold"/>
              </a:endParaRPr>
            </a:p>
          </p:txBody>
        </p:sp>
      </p:grpSp>
      <p:pic>
        <p:nvPicPr>
          <p:cNvPr id="18" name="图片 17">
            <a:extLst>
              <a:ext uri="{FF2B5EF4-FFF2-40B4-BE49-F238E27FC236}">
                <a16:creationId xmlns:a16="http://schemas.microsoft.com/office/drawing/2014/main" id="{605EB5ED-C4F4-A5CA-8EB3-675ACD5F2A2F}"/>
              </a:ext>
            </a:extLst>
          </p:cNvPr>
          <p:cNvPicPr>
            <a:picLocks noChangeAspect="1"/>
          </p:cNvPicPr>
          <p:nvPr/>
        </p:nvPicPr>
        <p:blipFill>
          <a:blip r:embed="rId7"/>
          <a:stretch>
            <a:fillRect/>
          </a:stretch>
        </p:blipFill>
        <p:spPr>
          <a:xfrm>
            <a:off x="376734" y="625047"/>
            <a:ext cx="1380132" cy="1427723"/>
          </a:xfrm>
          <a:prstGeom prst="ellipse">
            <a:avLst/>
          </a:prstGeom>
          <a:ln>
            <a:noFill/>
          </a:ln>
          <a:effectLst>
            <a:softEdge rad="0"/>
          </a:effectLst>
        </p:spPr>
      </p:pic>
      <p:sp>
        <p:nvSpPr>
          <p:cNvPr id="16" name="灯片编号占位符 15">
            <a:extLst>
              <a:ext uri="{FF2B5EF4-FFF2-40B4-BE49-F238E27FC236}">
                <a16:creationId xmlns:a16="http://schemas.microsoft.com/office/drawing/2014/main" id="{B8EBA2B0-BEB8-87F3-FC75-F86FA523C3B9}"/>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6" name="文本框 5">
            <a:extLst>
              <a:ext uri="{FF2B5EF4-FFF2-40B4-BE49-F238E27FC236}">
                <a16:creationId xmlns:a16="http://schemas.microsoft.com/office/drawing/2014/main" id="{56802F88-A8A9-A6D4-6B49-48E906B88B69}"/>
              </a:ext>
            </a:extLst>
          </p:cNvPr>
          <p:cNvSpPr txBox="1"/>
          <p:nvPr/>
        </p:nvSpPr>
        <p:spPr>
          <a:xfrm>
            <a:off x="1041400" y="8611951"/>
            <a:ext cx="2921000" cy="461665"/>
          </a:xfrm>
          <a:prstGeom prst="rect">
            <a:avLst/>
          </a:prstGeom>
          <a:noFill/>
        </p:spPr>
        <p:txBody>
          <a:bodyPr wrap="square">
            <a:spAutoFit/>
          </a:bodyPr>
          <a:lstStyle/>
          <a:p>
            <a:r>
              <a:rPr lang="en-US" altLang="zh-CN" sz="2400" dirty="0">
                <a:solidFill>
                  <a:srgbClr val="FFFFFF"/>
                </a:solidFill>
                <a:latin typeface="Codec Pro"/>
                <a:ea typeface="Codec Pro"/>
                <a:cs typeface="Codec Pro"/>
                <a:sym typeface="Codec Pro"/>
              </a:rPr>
              <a:t>2025.06.11</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BD6C1698-B88F-54FD-F5EA-FC42D3491E57}"/>
              </a:ext>
            </a:extLst>
          </p:cNvPr>
          <p:cNvSpPr txBox="1"/>
          <p:nvPr/>
        </p:nvSpPr>
        <p:spPr>
          <a:xfrm>
            <a:off x="546037" y="4148241"/>
            <a:ext cx="9349740" cy="1695336"/>
          </a:xfrm>
          <a:prstGeom prst="rect">
            <a:avLst/>
          </a:prstGeom>
          <a:noFill/>
        </p:spPr>
        <p:txBody>
          <a:bodyPr wrap="square">
            <a:spAutoFit/>
          </a:bodyPr>
          <a:lstStyle/>
          <a:p>
            <a:pPr>
              <a:lnSpc>
                <a:spcPct val="150000"/>
              </a:lnSpc>
            </a:pPr>
            <a:r>
              <a:rPr lang="zh-CN" altLang="en-US" sz="2400" b="1" dirty="0">
                <a:solidFill>
                  <a:srgbClr val="1B131B"/>
                </a:solidFill>
                <a:latin typeface="Codec Pro"/>
                <a:ea typeface="Codec Pro"/>
                <a:cs typeface="Codec Pro"/>
                <a:sym typeface="Codec Pro"/>
              </a:rPr>
              <a:t>注意到：数据集在类别分布上呈现</a:t>
            </a:r>
            <a:r>
              <a:rPr lang="zh-CN" altLang="en-US" sz="2400" b="1" dirty="0">
                <a:solidFill>
                  <a:srgbClr val="FF0000"/>
                </a:solidFill>
                <a:latin typeface="Codec Pro"/>
                <a:ea typeface="Codec Pro"/>
                <a:cs typeface="Codec Pro"/>
                <a:sym typeface="Codec Pro"/>
              </a:rPr>
              <a:t>显著不平衡特征</a:t>
            </a:r>
            <a:r>
              <a:rPr lang="zh-CN" altLang="en-US" sz="2400" b="1" dirty="0">
                <a:solidFill>
                  <a:srgbClr val="1B131B"/>
                </a:solidFill>
                <a:latin typeface="Codec Pro"/>
                <a:ea typeface="Codec Pro"/>
                <a:cs typeface="Codec Pro"/>
                <a:sym typeface="Codec Pro"/>
              </a:rPr>
              <a:t>：“已毕业”占</a:t>
            </a:r>
            <a:r>
              <a:rPr lang="en-US" altLang="zh-CN" sz="2400" b="1" dirty="0">
                <a:solidFill>
                  <a:srgbClr val="1B131B"/>
                </a:solidFill>
                <a:latin typeface="Codec Pro"/>
                <a:ea typeface="Codec Pro"/>
                <a:cs typeface="Codec Pro"/>
                <a:sym typeface="Codec Pro"/>
              </a:rPr>
              <a:t>50%</a:t>
            </a:r>
            <a:r>
              <a:rPr lang="zh-CN" altLang="en-US" sz="2400" b="1" dirty="0">
                <a:solidFill>
                  <a:srgbClr val="1B131B"/>
                </a:solidFill>
                <a:latin typeface="Codec Pro"/>
                <a:ea typeface="Codec Pro"/>
                <a:cs typeface="Codec Pro"/>
                <a:sym typeface="Codec Pro"/>
              </a:rPr>
              <a:t>，“辍学”占</a:t>
            </a:r>
            <a:r>
              <a:rPr lang="en-US" altLang="zh-CN" sz="2400" b="1" dirty="0">
                <a:solidFill>
                  <a:srgbClr val="1B131B"/>
                </a:solidFill>
                <a:latin typeface="Codec Pro"/>
                <a:ea typeface="Codec Pro"/>
                <a:cs typeface="Codec Pro"/>
                <a:sym typeface="Codec Pro"/>
              </a:rPr>
              <a:t>32%</a:t>
            </a:r>
            <a:r>
              <a:rPr lang="zh-CN" altLang="en-US" sz="2400" b="1" dirty="0">
                <a:solidFill>
                  <a:srgbClr val="1B131B"/>
                </a:solidFill>
                <a:latin typeface="Codec Pro"/>
                <a:ea typeface="Codec Pro"/>
                <a:cs typeface="Codec Pro"/>
                <a:sym typeface="Codec Pro"/>
              </a:rPr>
              <a:t>，“在读”仅占</a:t>
            </a:r>
            <a:r>
              <a:rPr lang="en-US" altLang="zh-CN" sz="2400" b="1" dirty="0">
                <a:solidFill>
                  <a:srgbClr val="1B131B"/>
                </a:solidFill>
                <a:latin typeface="Codec Pro"/>
                <a:ea typeface="Codec Pro"/>
                <a:cs typeface="Codec Pro"/>
                <a:sym typeface="Codec Pro"/>
              </a:rPr>
              <a:t>18%</a:t>
            </a:r>
          </a:p>
          <a:p>
            <a:pPr>
              <a:lnSpc>
                <a:spcPct val="150000"/>
              </a:lnSpc>
            </a:pPr>
            <a:r>
              <a:rPr lang="en-US" altLang="zh-CN" sz="2400" b="1" dirty="0">
                <a:solidFill>
                  <a:srgbClr val="1B131B"/>
                </a:solidFill>
                <a:latin typeface="Codec Pro"/>
                <a:ea typeface="Codec Pro"/>
                <a:cs typeface="Codec Pro"/>
                <a:sym typeface="Codec Pro"/>
              </a:rPr>
              <a:t>——</a:t>
            </a:r>
            <a:r>
              <a:rPr lang="zh-CN" altLang="en-US" sz="2400" b="1" dirty="0">
                <a:solidFill>
                  <a:srgbClr val="1B131B"/>
                </a:solidFill>
                <a:latin typeface="Codec Pro"/>
                <a:ea typeface="Codec Pro"/>
                <a:cs typeface="Codec Pro"/>
                <a:sym typeface="Codec Pro"/>
              </a:rPr>
              <a:t>这对分类模型的训练和评估构成了技术挑战</a:t>
            </a:r>
            <a:endParaRPr lang="zh-CN" altLang="en-US" sz="2400" b="1" dirty="0"/>
          </a:p>
        </p:txBody>
      </p:sp>
      <p:sp>
        <p:nvSpPr>
          <p:cNvPr id="20" name="文本框 19">
            <a:extLst>
              <a:ext uri="{FF2B5EF4-FFF2-40B4-BE49-F238E27FC236}">
                <a16:creationId xmlns:a16="http://schemas.microsoft.com/office/drawing/2014/main" id="{D5AFDA6A-F090-6987-20AD-0F3A3C5E780D}"/>
              </a:ext>
            </a:extLst>
          </p:cNvPr>
          <p:cNvSpPr txBox="1"/>
          <p:nvPr/>
        </p:nvSpPr>
        <p:spPr>
          <a:xfrm>
            <a:off x="11758873" y="5143500"/>
            <a:ext cx="5257800" cy="400110"/>
          </a:xfrm>
          <a:prstGeom prst="rect">
            <a:avLst/>
          </a:prstGeom>
          <a:noFill/>
        </p:spPr>
        <p:txBody>
          <a:bodyPr wrap="square">
            <a:spAutoFit/>
          </a:bodyPr>
          <a:lstStyle/>
          <a:p>
            <a:pPr algn="ctr"/>
            <a:r>
              <a:rPr lang="zh-CN" altLang="en-US" sz="2000" b="1" i="1" dirty="0">
                <a:solidFill>
                  <a:srgbClr val="0000FF"/>
                </a:solidFill>
                <a:latin typeface="Codec Pro"/>
                <a:ea typeface="Codec Pro"/>
                <a:cs typeface="Codec Pro"/>
                <a:sym typeface="Codec Pro"/>
              </a:rPr>
              <a:t>因变量</a:t>
            </a:r>
            <a:r>
              <a:rPr lang="en-US" altLang="zh-CN" sz="2000" b="1" i="1" dirty="0">
                <a:solidFill>
                  <a:srgbClr val="0000FF"/>
                </a:solidFill>
                <a:latin typeface="Codec Pro"/>
                <a:ea typeface="Codec Pro"/>
                <a:cs typeface="Codec Pro"/>
                <a:sym typeface="Codec Pro"/>
              </a:rPr>
              <a:t>Target</a:t>
            </a:r>
            <a:r>
              <a:rPr lang="zh-CN" altLang="en-US" sz="2000" b="1" i="1" dirty="0">
                <a:solidFill>
                  <a:srgbClr val="0000FF"/>
                </a:solidFill>
                <a:latin typeface="Codec Pro"/>
                <a:ea typeface="Codec Pro"/>
                <a:cs typeface="Codec Pro"/>
                <a:sym typeface="Codec Pro"/>
              </a:rPr>
              <a:t>数据分布图</a:t>
            </a:r>
            <a:endParaRPr lang="zh-CN" altLang="en-US" sz="2000" b="1" i="1" dirty="0">
              <a:solidFill>
                <a:srgbClr val="0000FF"/>
              </a:solidFill>
              <a:latin typeface="Codec Pro Bold"/>
            </a:endParaRPr>
          </a:p>
        </p:txBody>
      </p:sp>
      <p:sp>
        <p:nvSpPr>
          <p:cNvPr id="3" name="TextBox 9">
            <a:extLst>
              <a:ext uri="{FF2B5EF4-FFF2-40B4-BE49-F238E27FC236}">
                <a16:creationId xmlns:a16="http://schemas.microsoft.com/office/drawing/2014/main" id="{8873C042-7792-D1BE-3AFC-404E3D4580CA}"/>
              </a:ext>
            </a:extLst>
          </p:cNvPr>
          <p:cNvSpPr txBox="1"/>
          <p:nvPr/>
        </p:nvSpPr>
        <p:spPr>
          <a:xfrm>
            <a:off x="645035" y="2370581"/>
            <a:ext cx="10327765" cy="1096519"/>
          </a:xfrm>
          <a:prstGeom prst="rect">
            <a:avLst/>
          </a:prstGeom>
        </p:spPr>
        <p:txBody>
          <a:bodyPr wrap="square"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方法与算法  </a:t>
            </a:r>
            <a:r>
              <a:rPr lang="en-US" altLang="zh-CN" sz="2800" b="1" dirty="0">
                <a:solidFill>
                  <a:srgbClr val="1B131B"/>
                </a:solidFill>
                <a:latin typeface="Codec Pro Bold"/>
                <a:ea typeface="Codec Pro Bold"/>
                <a:cs typeface="Codec Pro Bold"/>
                <a:sym typeface="Codec Pro Bold"/>
              </a:rPr>
              <a:t>II. </a:t>
            </a:r>
            <a:r>
              <a:rPr lang="zh-CN" altLang="en-US" sz="2800" b="1" dirty="0">
                <a:solidFill>
                  <a:srgbClr val="1B131B"/>
                </a:solidFill>
                <a:latin typeface="Codec Pro Bold"/>
                <a:ea typeface="Codec Pro Bold"/>
                <a:cs typeface="Codec Pro Bold"/>
                <a:sym typeface="Codec Pro Bold"/>
              </a:rPr>
              <a:t>模型方法设计</a:t>
            </a:r>
            <a:r>
              <a:rPr lang="en-US" altLang="zh-CN" sz="2800" b="1" dirty="0">
                <a:solidFill>
                  <a:srgbClr val="1B131B"/>
                </a:solidFill>
                <a:latin typeface="Codec Pro Bold"/>
                <a:ea typeface="Codec Pro Bold"/>
                <a:cs typeface="Codec Pro Bold"/>
                <a:sym typeface="Codec Pro Bold"/>
              </a:rPr>
              <a:t>——SMOTE</a:t>
            </a:r>
            <a:endParaRPr lang="en-US" sz="8499" b="1" dirty="0">
              <a:solidFill>
                <a:srgbClr val="1B131B"/>
              </a:solidFill>
              <a:latin typeface="Codec Pro Bold"/>
              <a:ea typeface="Codec Pro Bold"/>
              <a:cs typeface="Codec Pro Bold"/>
              <a:sym typeface="Codec Pro Bold"/>
            </a:endParaRPr>
          </a:p>
        </p:txBody>
      </p:sp>
      <p:pic>
        <p:nvPicPr>
          <p:cNvPr id="5" name="图片 4">
            <a:extLst>
              <a:ext uri="{FF2B5EF4-FFF2-40B4-BE49-F238E27FC236}">
                <a16:creationId xmlns:a16="http://schemas.microsoft.com/office/drawing/2014/main" id="{311D51CF-2F57-ED11-D02C-3776A0D62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9270" y="415086"/>
            <a:ext cx="6217007" cy="4728414"/>
          </a:xfrm>
          <a:prstGeom prst="rect">
            <a:avLst/>
          </a:prstGeom>
        </p:spPr>
      </p:pic>
      <p:pic>
        <p:nvPicPr>
          <p:cNvPr id="7" name="图片 6" descr="Synthetic Minority Oversampling Technique ~SMOTE | by Bob Rupak Roy ...">
            <a:extLst>
              <a:ext uri="{FF2B5EF4-FFF2-40B4-BE49-F238E27FC236}">
                <a16:creationId xmlns:a16="http://schemas.microsoft.com/office/drawing/2014/main" id="{F1645FF9-0F58-E7F7-443A-E1C80A54D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2800" y="5905500"/>
            <a:ext cx="6523477" cy="2895600"/>
          </a:xfrm>
          <a:prstGeom prst="rect">
            <a:avLst/>
          </a:prstGeom>
          <a:noFill/>
          <a:ln>
            <a:noFill/>
          </a:ln>
        </p:spPr>
      </p:pic>
      <p:sp>
        <p:nvSpPr>
          <p:cNvPr id="8" name="文本框 7">
            <a:extLst>
              <a:ext uri="{FF2B5EF4-FFF2-40B4-BE49-F238E27FC236}">
                <a16:creationId xmlns:a16="http://schemas.microsoft.com/office/drawing/2014/main" id="{76EF9CC0-24F4-5C09-7331-44FBE51A1647}"/>
              </a:ext>
            </a:extLst>
          </p:cNvPr>
          <p:cNvSpPr txBox="1"/>
          <p:nvPr/>
        </p:nvSpPr>
        <p:spPr>
          <a:xfrm>
            <a:off x="546037" y="6346857"/>
            <a:ext cx="9740964" cy="2249334"/>
          </a:xfrm>
          <a:prstGeom prst="rect">
            <a:avLst/>
          </a:prstGeom>
          <a:noFill/>
        </p:spPr>
        <p:txBody>
          <a:bodyPr wrap="square">
            <a:spAutoFit/>
          </a:bodyPr>
          <a:lstStyle/>
          <a:p>
            <a:pPr>
              <a:lnSpc>
                <a:spcPct val="150000"/>
              </a:lnSpc>
            </a:pPr>
            <a:r>
              <a:rPr lang="zh-CN" altLang="en-US" sz="2400" b="1" dirty="0">
                <a:solidFill>
                  <a:srgbClr val="1B131B"/>
                </a:solidFill>
                <a:latin typeface="Codec Pro"/>
                <a:ea typeface="Codec Pro"/>
                <a:cs typeface="Codec Pro"/>
                <a:sym typeface="Codec Pro"/>
              </a:rPr>
              <a:t>解决方法：引入合成少数类过采样技术（</a:t>
            </a:r>
            <a:r>
              <a:rPr lang="en-US" altLang="zh-CN" sz="2400" b="1" dirty="0">
                <a:solidFill>
                  <a:srgbClr val="1B131B"/>
                </a:solidFill>
                <a:latin typeface="Codec Pro"/>
                <a:ea typeface="Codec Pro"/>
                <a:cs typeface="Codec Pro"/>
                <a:sym typeface="Codec Pro"/>
              </a:rPr>
              <a:t>Synthetic Minority Over-sampling Technique, </a:t>
            </a:r>
            <a:r>
              <a:rPr lang="en-US" altLang="zh-CN" sz="2400" b="1" dirty="0">
                <a:solidFill>
                  <a:srgbClr val="FF0000"/>
                </a:solidFill>
                <a:latin typeface="Codec Pro"/>
                <a:ea typeface="Codec Pro"/>
                <a:cs typeface="Codec Pro"/>
                <a:sym typeface="Codec Pro"/>
              </a:rPr>
              <a:t>SMOTE</a:t>
            </a:r>
            <a:r>
              <a:rPr lang="zh-CN" altLang="en-US" sz="2400" b="1" dirty="0">
                <a:solidFill>
                  <a:srgbClr val="1B131B"/>
                </a:solidFill>
                <a:latin typeface="Codec Pro"/>
                <a:ea typeface="Codec Pro"/>
                <a:cs typeface="Codec Pro"/>
                <a:sym typeface="Codec Pro"/>
              </a:rPr>
              <a:t>）</a:t>
            </a:r>
            <a:r>
              <a:rPr lang="en-US" altLang="zh-CN" sz="2400" b="1" dirty="0">
                <a:solidFill>
                  <a:srgbClr val="1B131B"/>
                </a:solidFill>
                <a:latin typeface="Codec Pro"/>
                <a:ea typeface="Codec Pro"/>
                <a:cs typeface="Codec Pro"/>
                <a:sym typeface="Codec Pro"/>
              </a:rPr>
              <a:t>*</a:t>
            </a:r>
          </a:p>
          <a:p>
            <a:pPr>
              <a:lnSpc>
                <a:spcPct val="150000"/>
              </a:lnSpc>
            </a:pPr>
            <a:r>
              <a:rPr lang="zh-CN" altLang="en-US" sz="2400" b="1" dirty="0">
                <a:solidFill>
                  <a:srgbClr val="1B131B"/>
                </a:solidFill>
                <a:latin typeface="Codec Pro"/>
                <a:ea typeface="Codec Pro"/>
                <a:cs typeface="Codec Pro"/>
                <a:sym typeface="Codec Pro"/>
              </a:rPr>
              <a:t>模型训练前，在</a:t>
            </a:r>
            <a:r>
              <a:rPr lang="zh-CN" altLang="en-US" sz="2400" b="1" dirty="0">
                <a:solidFill>
                  <a:srgbClr val="FF0000"/>
                </a:solidFill>
                <a:latin typeface="Codec Pro"/>
                <a:ea typeface="Codec Pro"/>
                <a:cs typeface="Codec Pro"/>
                <a:sym typeface="Codec Pro"/>
              </a:rPr>
              <a:t>少数类样本</a:t>
            </a:r>
            <a:r>
              <a:rPr lang="zh-CN" altLang="en-US" sz="2400" b="1" dirty="0">
                <a:solidFill>
                  <a:srgbClr val="1B131B"/>
                </a:solidFill>
                <a:latin typeface="Codec Pro"/>
                <a:ea typeface="Codec Pro"/>
                <a:cs typeface="Codec Pro"/>
                <a:sym typeface="Codec Pro"/>
              </a:rPr>
              <a:t>之间的特征空间中生成合成样本，扩展少数类在特征空间中的覆盖范围，使</a:t>
            </a:r>
            <a:r>
              <a:rPr lang="zh-CN" altLang="en-US" sz="2400" b="1" dirty="0">
                <a:solidFill>
                  <a:srgbClr val="FF0000"/>
                </a:solidFill>
                <a:latin typeface="Codec Pro"/>
                <a:ea typeface="Codec Pro"/>
                <a:cs typeface="Codec Pro"/>
                <a:sym typeface="Codec Pro"/>
              </a:rPr>
              <a:t>决策边界更加平滑，降低过拟合风险</a:t>
            </a:r>
            <a:endParaRPr lang="zh-CN" altLang="en-US" sz="2400" b="1" dirty="0">
              <a:solidFill>
                <a:srgbClr val="FF0000"/>
              </a:solidFill>
            </a:endParaRPr>
          </a:p>
        </p:txBody>
      </p:sp>
      <p:sp>
        <p:nvSpPr>
          <p:cNvPr id="13" name="文本框 12">
            <a:extLst>
              <a:ext uri="{FF2B5EF4-FFF2-40B4-BE49-F238E27FC236}">
                <a16:creationId xmlns:a16="http://schemas.microsoft.com/office/drawing/2014/main" id="{1D8E59FC-4DA4-3729-EC9A-00812978599E}"/>
              </a:ext>
            </a:extLst>
          </p:cNvPr>
          <p:cNvSpPr txBox="1"/>
          <p:nvPr/>
        </p:nvSpPr>
        <p:spPr>
          <a:xfrm>
            <a:off x="11604803" y="9188150"/>
            <a:ext cx="5257800" cy="400110"/>
          </a:xfrm>
          <a:prstGeom prst="rect">
            <a:avLst/>
          </a:prstGeom>
          <a:noFill/>
        </p:spPr>
        <p:txBody>
          <a:bodyPr wrap="square">
            <a:spAutoFit/>
          </a:bodyPr>
          <a:lstStyle/>
          <a:p>
            <a:pPr algn="ctr"/>
            <a:r>
              <a:rPr lang="en-US" altLang="zh-CN" sz="2000" b="1" i="1" dirty="0">
                <a:solidFill>
                  <a:srgbClr val="0000FF"/>
                </a:solidFill>
                <a:latin typeface="Codec Pro"/>
                <a:ea typeface="Codec Pro"/>
                <a:cs typeface="Codec Pro"/>
                <a:sym typeface="Codec Pro"/>
              </a:rPr>
              <a:t>SMOTE</a:t>
            </a:r>
            <a:r>
              <a:rPr lang="zh-CN" altLang="en-US" sz="2000" b="1" i="1" dirty="0">
                <a:solidFill>
                  <a:srgbClr val="0000FF"/>
                </a:solidFill>
                <a:latin typeface="Codec Pro"/>
                <a:ea typeface="Codec Pro"/>
                <a:cs typeface="Codec Pro"/>
                <a:sym typeface="Codec Pro"/>
              </a:rPr>
              <a:t>原理图</a:t>
            </a:r>
            <a:endParaRPr lang="zh-CN" altLang="en-US" sz="2000" b="1" i="1" dirty="0">
              <a:solidFill>
                <a:srgbClr val="0000FF"/>
              </a:solidFill>
              <a:latin typeface="Codec Pro Bold"/>
            </a:endParaRPr>
          </a:p>
        </p:txBody>
      </p:sp>
      <p:sp>
        <p:nvSpPr>
          <p:cNvPr id="14" name="文本框 13">
            <a:extLst>
              <a:ext uri="{FF2B5EF4-FFF2-40B4-BE49-F238E27FC236}">
                <a16:creationId xmlns:a16="http://schemas.microsoft.com/office/drawing/2014/main" id="{FF714291-F6F0-E33D-F3D5-FB1E3EA85799}"/>
              </a:ext>
            </a:extLst>
          </p:cNvPr>
          <p:cNvSpPr txBox="1"/>
          <p:nvPr/>
        </p:nvSpPr>
        <p:spPr>
          <a:xfrm>
            <a:off x="304800" y="9602752"/>
            <a:ext cx="5638800" cy="461665"/>
          </a:xfrm>
          <a:prstGeom prst="rect">
            <a:avLst/>
          </a:prstGeom>
          <a:noFill/>
        </p:spPr>
        <p:txBody>
          <a:bodyPr wrap="square">
            <a:spAutoFit/>
          </a:bodyPr>
          <a:lstStyle/>
          <a:p>
            <a:r>
              <a:rPr lang="en-US" altLang="zh-CN" sz="1200" b="1" i="1" dirty="0">
                <a:solidFill>
                  <a:srgbClr val="00B0F0"/>
                </a:solidFill>
                <a:latin typeface="Codec Pro Bold"/>
              </a:rPr>
              <a:t>* Chawla, N.V.; Bowyer, K.W.; Hall, L.O.; </a:t>
            </a:r>
            <a:r>
              <a:rPr lang="en-US" altLang="zh-CN" sz="1200" b="1" i="1" dirty="0" err="1">
                <a:solidFill>
                  <a:srgbClr val="00B0F0"/>
                </a:solidFill>
                <a:latin typeface="Codec Pro Bold"/>
              </a:rPr>
              <a:t>Kegelmeyer</a:t>
            </a:r>
            <a:r>
              <a:rPr lang="en-US" altLang="zh-CN" sz="1200" b="1" i="1" dirty="0">
                <a:solidFill>
                  <a:srgbClr val="00B0F0"/>
                </a:solidFill>
                <a:latin typeface="Codec Pro Bold"/>
              </a:rPr>
              <a:t>, W.P. SMOTE: Synthetic Minority Over-Sampling Technique. J. </a:t>
            </a:r>
            <a:r>
              <a:rPr lang="en-US" altLang="zh-CN" sz="1200" b="1" i="1" dirty="0" err="1">
                <a:solidFill>
                  <a:srgbClr val="00B0F0"/>
                </a:solidFill>
                <a:latin typeface="Codec Pro Bold"/>
              </a:rPr>
              <a:t>Artif</a:t>
            </a:r>
            <a:r>
              <a:rPr lang="en-US" altLang="zh-CN" sz="1200" b="1" i="1" dirty="0">
                <a:solidFill>
                  <a:srgbClr val="00B0F0"/>
                </a:solidFill>
                <a:latin typeface="Codec Pro Bold"/>
              </a:rPr>
              <a:t>. </a:t>
            </a:r>
            <a:r>
              <a:rPr lang="en-US" altLang="zh-CN" sz="1200" b="1" i="1" dirty="0" err="1">
                <a:solidFill>
                  <a:srgbClr val="00B0F0"/>
                </a:solidFill>
                <a:latin typeface="Codec Pro Bold"/>
              </a:rPr>
              <a:t>Intell</a:t>
            </a:r>
            <a:r>
              <a:rPr lang="en-US" altLang="zh-CN" sz="1200" b="1" i="1" dirty="0">
                <a:solidFill>
                  <a:srgbClr val="00B0F0"/>
                </a:solidFill>
                <a:latin typeface="Codec Pro Bold"/>
              </a:rPr>
              <a:t>. Res. 2002, 16, 321–357.</a:t>
            </a:r>
            <a:endParaRPr lang="zh-CN" altLang="en-US" sz="1200" b="1" i="1" dirty="0">
              <a:solidFill>
                <a:srgbClr val="00B0F0"/>
              </a:solidFill>
              <a:latin typeface="Codec Pro Bold"/>
            </a:endParaRPr>
          </a:p>
        </p:txBody>
      </p:sp>
      <p:grpSp>
        <p:nvGrpSpPr>
          <p:cNvPr id="17" name="组合 16">
            <a:extLst>
              <a:ext uri="{FF2B5EF4-FFF2-40B4-BE49-F238E27FC236}">
                <a16:creationId xmlns:a16="http://schemas.microsoft.com/office/drawing/2014/main" id="{E1021205-F940-A74A-5933-1B39933F37DA}"/>
              </a:ext>
            </a:extLst>
          </p:cNvPr>
          <p:cNvGrpSpPr/>
          <p:nvPr/>
        </p:nvGrpSpPr>
        <p:grpSpPr>
          <a:xfrm>
            <a:off x="338634" y="262472"/>
            <a:ext cx="4859652" cy="1427723"/>
            <a:chOff x="338634" y="262472"/>
            <a:chExt cx="4859652" cy="1427723"/>
          </a:xfrm>
        </p:grpSpPr>
        <p:sp>
          <p:nvSpPr>
            <p:cNvPr id="19" name="TextBox 9">
              <a:extLst>
                <a:ext uri="{FF2B5EF4-FFF2-40B4-BE49-F238E27FC236}">
                  <a16:creationId xmlns:a16="http://schemas.microsoft.com/office/drawing/2014/main" id="{EDC1A46C-CE65-5539-7C78-50C6FD6B6169}"/>
                </a:ext>
              </a:extLst>
            </p:cNvPr>
            <p:cNvSpPr txBox="1"/>
            <p:nvPr/>
          </p:nvSpPr>
          <p:spPr>
            <a:xfrm>
              <a:off x="1953489" y="804243"/>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1B131B"/>
                  </a:solidFill>
                  <a:latin typeface="Codec Pro Bold"/>
                  <a:ea typeface="Codec Pro Bold"/>
                  <a:cs typeface="Codec Pro Bold"/>
                  <a:sym typeface="Codec Pro Bold"/>
                </a:rPr>
                <a:t>Group 13</a:t>
              </a:r>
            </a:p>
          </p:txBody>
        </p:sp>
        <p:pic>
          <p:nvPicPr>
            <p:cNvPr id="21" name="图片 20">
              <a:extLst>
                <a:ext uri="{FF2B5EF4-FFF2-40B4-BE49-F238E27FC236}">
                  <a16:creationId xmlns:a16="http://schemas.microsoft.com/office/drawing/2014/main" id="{27FD1AF4-CABE-0F9D-3F93-7DFB968D5664}"/>
                </a:ext>
              </a:extLst>
            </p:cNvPr>
            <p:cNvPicPr>
              <a:picLocks noChangeAspect="1"/>
            </p:cNvPicPr>
            <p:nvPr/>
          </p:nvPicPr>
          <p:blipFill>
            <a:blip r:embed="rId4"/>
            <a:stretch>
              <a:fillRect/>
            </a:stretch>
          </p:blipFill>
          <p:spPr>
            <a:xfrm>
              <a:off x="338634" y="262472"/>
              <a:ext cx="1380132" cy="1427723"/>
            </a:xfrm>
            <a:prstGeom prst="ellipse">
              <a:avLst/>
            </a:prstGeom>
            <a:ln>
              <a:noFill/>
            </a:ln>
            <a:effectLst>
              <a:softEdge rad="0"/>
            </a:effectLst>
          </p:spPr>
        </p:pic>
      </p:grpSp>
      <p:sp>
        <p:nvSpPr>
          <p:cNvPr id="11" name="灯片编号占位符 10">
            <a:extLst>
              <a:ext uri="{FF2B5EF4-FFF2-40B4-BE49-F238E27FC236}">
                <a16:creationId xmlns:a16="http://schemas.microsoft.com/office/drawing/2014/main" id="{C1E410B7-3A03-E4EA-A824-0305C9FB7849}"/>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35946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graphicFrame>
        <p:nvGraphicFramePr>
          <p:cNvPr id="7" name="Table 2">
            <a:extLst>
              <a:ext uri="{FF2B5EF4-FFF2-40B4-BE49-F238E27FC236}">
                <a16:creationId xmlns:a16="http://schemas.microsoft.com/office/drawing/2014/main" id="{54104A89-B4FD-E721-16CB-34A14C28355B}"/>
              </a:ext>
            </a:extLst>
          </p:cNvPr>
          <p:cNvGraphicFramePr>
            <a:graphicFrameLocks noGrp="1"/>
          </p:cNvGraphicFramePr>
          <p:nvPr>
            <p:extLst>
              <p:ext uri="{D42A27DB-BD31-4B8C-83A1-F6EECF244321}">
                <p14:modId xmlns:p14="http://schemas.microsoft.com/office/powerpoint/2010/main" val="85635967"/>
              </p:ext>
            </p:extLst>
          </p:nvPr>
        </p:nvGraphicFramePr>
        <p:xfrm>
          <a:off x="419100" y="2447734"/>
          <a:ext cx="17449800" cy="2847240"/>
        </p:xfrm>
        <a:graphic>
          <a:graphicData uri="http://schemas.openxmlformats.org/drawingml/2006/table">
            <a:tbl>
              <a:tblPr/>
              <a:tblGrid>
                <a:gridCol w="4362450">
                  <a:extLst>
                    <a:ext uri="{9D8B030D-6E8A-4147-A177-3AD203B41FA5}">
                      <a16:colId xmlns:a16="http://schemas.microsoft.com/office/drawing/2014/main" val="20000"/>
                    </a:ext>
                  </a:extLst>
                </a:gridCol>
                <a:gridCol w="4362450">
                  <a:extLst>
                    <a:ext uri="{9D8B030D-6E8A-4147-A177-3AD203B41FA5}">
                      <a16:colId xmlns:a16="http://schemas.microsoft.com/office/drawing/2014/main" val="20001"/>
                    </a:ext>
                  </a:extLst>
                </a:gridCol>
                <a:gridCol w="4362450">
                  <a:extLst>
                    <a:ext uri="{9D8B030D-6E8A-4147-A177-3AD203B41FA5}">
                      <a16:colId xmlns:a16="http://schemas.microsoft.com/office/drawing/2014/main" val="978777243"/>
                    </a:ext>
                  </a:extLst>
                </a:gridCol>
                <a:gridCol w="4362450">
                  <a:extLst>
                    <a:ext uri="{9D8B030D-6E8A-4147-A177-3AD203B41FA5}">
                      <a16:colId xmlns:a16="http://schemas.microsoft.com/office/drawing/2014/main" val="4076525991"/>
                    </a:ext>
                  </a:extLst>
                </a:gridCol>
              </a:tblGrid>
              <a:tr h="624368">
                <a:tc>
                  <a:txBody>
                    <a:bodyPr/>
                    <a:lstStyle/>
                    <a:p>
                      <a:pPr algn="ctr">
                        <a:lnSpc>
                          <a:spcPts val="3639"/>
                        </a:lnSpc>
                        <a:defRPr/>
                      </a:pPr>
                      <a:r>
                        <a:rPr lang="en-US" altLang="zh-CN" sz="2600" b="1" kern="1200" dirty="0">
                          <a:solidFill>
                            <a:schemeClr val="bg1"/>
                          </a:solidFill>
                          <a:latin typeface="Codec Pro Bold"/>
                          <a:sym typeface="Codec Pro Bold"/>
                        </a:rPr>
                        <a:t>Logistic</a:t>
                      </a:r>
                      <a:r>
                        <a:rPr lang="zh-CN" altLang="en-US" sz="2600" b="1" kern="1200" dirty="0">
                          <a:solidFill>
                            <a:schemeClr val="bg1"/>
                          </a:solidFill>
                          <a:latin typeface="Codec Pro Bold"/>
                          <a:sym typeface="Codec Pro Bold"/>
                        </a:rPr>
                        <a:t>回归线性模型 </a:t>
                      </a:r>
                      <a:endParaRPr lang="en-US" sz="2600" b="1" kern="1200" dirty="0">
                        <a:solidFill>
                          <a:schemeClr val="bg1"/>
                        </a:solidFill>
                        <a:latin typeface="Codec Pro Bold"/>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ctr">
                        <a:lnSpc>
                          <a:spcPts val="3639"/>
                        </a:lnSpc>
                        <a:defRPr/>
                      </a:pPr>
                      <a:r>
                        <a:rPr lang="zh-CN" altLang="en-US" sz="2599" b="1" dirty="0">
                          <a:solidFill>
                            <a:schemeClr val="bg1"/>
                          </a:solidFill>
                          <a:latin typeface="Codec Pro Bold"/>
                          <a:sym typeface="Codec Pro Bold"/>
                        </a:rPr>
                        <a:t>随机森林集成模型</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ctr">
                        <a:lnSpc>
                          <a:spcPts val="3639"/>
                        </a:lnSpc>
                        <a:defRPr/>
                      </a:pPr>
                      <a:r>
                        <a:rPr lang="en-US" sz="2599" b="1" kern="1200" dirty="0" err="1">
                          <a:solidFill>
                            <a:schemeClr val="bg1"/>
                          </a:solidFill>
                          <a:latin typeface="Codec Pro Bold"/>
                          <a:ea typeface="+mn-ea"/>
                          <a:cs typeface="+mn-cs"/>
                        </a:rPr>
                        <a:t>CatBoost</a:t>
                      </a:r>
                      <a:r>
                        <a:rPr lang="zh-CN" altLang="en-US" sz="2599" b="1" kern="1200" dirty="0">
                          <a:solidFill>
                            <a:schemeClr val="bg1"/>
                          </a:solidFill>
                          <a:latin typeface="Codec Pro Bold"/>
                          <a:ea typeface="+mn-ea"/>
                          <a:cs typeface="+mn-cs"/>
                        </a:rPr>
                        <a:t>模型</a:t>
                      </a:r>
                      <a:endParaRPr lang="en-US" sz="2599" b="1" kern="1200" dirty="0">
                        <a:solidFill>
                          <a:schemeClr val="bg1"/>
                        </a:solidFill>
                        <a:latin typeface="Codec Pro Bold"/>
                        <a:ea typeface="+mn-ea"/>
                        <a:cs typeface="+mn-cs"/>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ctr">
                        <a:lnSpc>
                          <a:spcPts val="3639"/>
                        </a:lnSpc>
                        <a:defRPr/>
                      </a:pPr>
                      <a:r>
                        <a:rPr lang="en-US" sz="2599" b="1" kern="1200" dirty="0" err="1">
                          <a:solidFill>
                            <a:schemeClr val="bg1"/>
                          </a:solidFill>
                          <a:latin typeface="Codec Pro Bold"/>
                          <a:ea typeface="+mn-ea"/>
                          <a:cs typeface="+mn-cs"/>
                        </a:rPr>
                        <a:t>LightGBM</a:t>
                      </a:r>
                      <a:r>
                        <a:rPr lang="zh-CN" altLang="en-US" sz="2599" b="1" kern="1200" dirty="0">
                          <a:solidFill>
                            <a:schemeClr val="bg1"/>
                          </a:solidFill>
                          <a:latin typeface="Codec Pro Bold"/>
                          <a:ea typeface="+mn-ea"/>
                          <a:cs typeface="+mn-cs"/>
                        </a:rPr>
                        <a:t>模型</a:t>
                      </a:r>
                      <a:endParaRPr lang="en-US" sz="2599" b="1" kern="1200" dirty="0">
                        <a:solidFill>
                          <a:schemeClr val="bg1"/>
                        </a:solidFill>
                        <a:latin typeface="Codec Pro Bold"/>
                        <a:ea typeface="+mn-ea"/>
                        <a:cs typeface="+mn-cs"/>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2042631">
                <a:tc>
                  <a:txBody>
                    <a:bodyPr/>
                    <a:lstStyle/>
                    <a:p>
                      <a:pPr marL="0" indent="0" algn="ctr">
                        <a:lnSpc>
                          <a:spcPts val="2940"/>
                        </a:lnSpc>
                        <a:buSzPct val="90000"/>
                        <a:buFont typeface="+mj-lt"/>
                        <a:buNone/>
                        <a:defRPr/>
                      </a:pPr>
                      <a:r>
                        <a:rPr lang="zh-CN" altLang="en-US" sz="2100" b="1" dirty="0">
                          <a:solidFill>
                            <a:schemeClr val="bg1"/>
                          </a:solidFill>
                          <a:latin typeface="Codec Pro"/>
                          <a:ea typeface="Codec Pro"/>
                          <a:cs typeface="Codec Pro"/>
                          <a:sym typeface="Codec Pro"/>
                        </a:rPr>
                        <a:t>通过</a:t>
                      </a:r>
                      <a:r>
                        <a:rPr lang="en-US" altLang="zh-CN" sz="2100" b="1" dirty="0">
                          <a:solidFill>
                            <a:schemeClr val="bg1"/>
                          </a:solidFill>
                          <a:latin typeface="Codec Pro"/>
                          <a:ea typeface="Codec Pro"/>
                          <a:cs typeface="Codec Pro"/>
                          <a:sym typeface="Codec Pro"/>
                        </a:rPr>
                        <a:t>logit</a:t>
                      </a:r>
                      <a:r>
                        <a:rPr lang="zh-CN" altLang="en-US" sz="2100" b="1" dirty="0">
                          <a:solidFill>
                            <a:schemeClr val="bg1"/>
                          </a:solidFill>
                          <a:latin typeface="Codec Pro"/>
                          <a:ea typeface="Codec Pro"/>
                          <a:cs typeface="Codec Pro"/>
                          <a:sym typeface="Codec Pro"/>
                        </a:rPr>
                        <a:t>函数将特征的</a:t>
                      </a:r>
                      <a:r>
                        <a:rPr lang="zh-CN" altLang="en-US" sz="2100" b="1" dirty="0">
                          <a:solidFill>
                            <a:srgbClr val="FFFF00"/>
                          </a:solidFill>
                          <a:latin typeface="Codec Pro"/>
                          <a:ea typeface="Codec Pro"/>
                          <a:cs typeface="Codec Pro"/>
                          <a:sym typeface="Codec Pro"/>
                        </a:rPr>
                        <a:t>线性组合</a:t>
                      </a:r>
                      <a:r>
                        <a:rPr lang="zh-CN" altLang="en-US" sz="2100" b="1" dirty="0">
                          <a:solidFill>
                            <a:schemeClr val="bg1"/>
                          </a:solidFill>
                          <a:latin typeface="Codec Pro"/>
                          <a:ea typeface="Codec Pro"/>
                          <a:cs typeface="Codec Pro"/>
                          <a:sym typeface="Codec Pro"/>
                        </a:rPr>
                        <a:t>映射至概率空间，</a:t>
                      </a:r>
                      <a:r>
                        <a:rPr lang="zh-CN" altLang="en-US" sz="2100" b="1" dirty="0">
                          <a:solidFill>
                            <a:srgbClr val="FFFF00"/>
                          </a:solidFill>
                          <a:latin typeface="Codec Pro"/>
                          <a:ea typeface="Codec Pro"/>
                          <a:cs typeface="Codec Pro"/>
                          <a:sym typeface="Codec Pro"/>
                        </a:rPr>
                        <a:t>每个类别学习一组权重系数</a:t>
                      </a:r>
                      <a:r>
                        <a:rPr lang="zh-CN" altLang="en-US" sz="2100" b="1" dirty="0">
                          <a:solidFill>
                            <a:schemeClr val="bg1"/>
                          </a:solidFill>
                          <a:latin typeface="Codec Pro"/>
                          <a:ea typeface="Codec Pro"/>
                          <a:cs typeface="Codec Pro"/>
                          <a:sym typeface="Codec Pro"/>
                        </a:rPr>
                        <a:t>，绝对值直接反映特征对分类决策的影响程度</a:t>
                      </a:r>
                      <a:endParaRPr lang="en-US" sz="2100" b="1" kern="1200" dirty="0">
                        <a:solidFill>
                          <a:schemeClr val="bg1"/>
                        </a:solidFill>
                        <a:latin typeface="Codec Pro Bold" panose="02010600030101010101" charset="0"/>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0" indent="0" algn="ctr">
                        <a:lnSpc>
                          <a:spcPts val="2940"/>
                        </a:lnSpc>
                        <a:buFont typeface="+mj-lt"/>
                        <a:buNone/>
                        <a:defRPr/>
                      </a:pPr>
                      <a:r>
                        <a:rPr lang="zh-CN" altLang="en-US" sz="2100" b="1" dirty="0">
                          <a:solidFill>
                            <a:schemeClr val="bg1"/>
                          </a:solidFill>
                          <a:latin typeface="Codec Pro"/>
                          <a:ea typeface="Codec Pro"/>
                          <a:cs typeface="Codec Pro"/>
                          <a:sym typeface="Codec Pro"/>
                        </a:rPr>
                        <a:t>通过</a:t>
                      </a:r>
                      <a:r>
                        <a:rPr lang="zh-CN" altLang="en-US" sz="2100" b="1" dirty="0">
                          <a:solidFill>
                            <a:srgbClr val="FFFF00"/>
                          </a:solidFill>
                          <a:latin typeface="Codec Pro"/>
                          <a:ea typeface="Codec Pro"/>
                          <a:cs typeface="Codec Pro"/>
                          <a:sym typeface="Codec Pro"/>
                        </a:rPr>
                        <a:t>多个决策树的投票机制</a:t>
                      </a:r>
                      <a:r>
                        <a:rPr lang="zh-CN" altLang="en-US" sz="2100" b="1" dirty="0">
                          <a:solidFill>
                            <a:schemeClr val="bg1"/>
                          </a:solidFill>
                          <a:latin typeface="Codec Pro"/>
                          <a:ea typeface="Codec Pro"/>
                          <a:cs typeface="Codec Pro"/>
                          <a:sym typeface="Codec Pro"/>
                        </a:rPr>
                        <a:t>提高预测准确性，能</a:t>
                      </a:r>
                      <a:r>
                        <a:rPr lang="zh-CN" altLang="en-US" sz="2100" b="1" dirty="0">
                          <a:solidFill>
                            <a:srgbClr val="FFFF00"/>
                          </a:solidFill>
                          <a:latin typeface="Codec Pro"/>
                          <a:ea typeface="Codec Pro"/>
                          <a:cs typeface="Codec Pro"/>
                          <a:sym typeface="Codec Pro"/>
                        </a:rPr>
                        <a:t>自然处理多分类问题</a:t>
                      </a:r>
                      <a:r>
                        <a:rPr lang="zh-CN" altLang="en-US" sz="2100" b="1" dirty="0">
                          <a:solidFill>
                            <a:schemeClr val="bg1"/>
                          </a:solidFill>
                          <a:latin typeface="Codec Pro"/>
                          <a:ea typeface="Codec Pro"/>
                          <a:cs typeface="Codec Pro"/>
                          <a:sym typeface="Codec Pro"/>
                        </a:rPr>
                        <a:t>，适配我们的三分类任务（辍学、在读、毕业）</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0" indent="0" algn="ctr">
                        <a:lnSpc>
                          <a:spcPts val="2940"/>
                        </a:lnSpc>
                        <a:buFont typeface="+mj-lt"/>
                        <a:buNone/>
                        <a:defRPr/>
                      </a:pPr>
                      <a:r>
                        <a:rPr lang="zh-CN" altLang="en-US" sz="2100" b="1" dirty="0">
                          <a:solidFill>
                            <a:schemeClr val="bg1"/>
                          </a:solidFill>
                          <a:latin typeface="Codec Pro"/>
                          <a:ea typeface="Codec Pro"/>
                          <a:cs typeface="Codec Pro"/>
                          <a:sym typeface="Codec Pro"/>
                        </a:rPr>
                        <a:t>一种专门优化的梯度提升决策树算法，原生支持类别型特征处理，能够</a:t>
                      </a:r>
                      <a:r>
                        <a:rPr lang="zh-CN" altLang="en-US" sz="2100" b="1" dirty="0">
                          <a:solidFill>
                            <a:srgbClr val="FFFF00"/>
                          </a:solidFill>
                          <a:latin typeface="Codec Pro"/>
                          <a:ea typeface="Codec Pro"/>
                          <a:cs typeface="Codec Pro"/>
                          <a:sym typeface="Codec Pro"/>
                        </a:rPr>
                        <a:t>有效防止过拟合</a:t>
                      </a:r>
                      <a:r>
                        <a:rPr lang="zh-CN" altLang="en-US" sz="2100" b="1" dirty="0">
                          <a:solidFill>
                            <a:schemeClr val="bg1"/>
                          </a:solidFill>
                          <a:latin typeface="Codec Pro"/>
                          <a:ea typeface="Codec Pro"/>
                          <a:cs typeface="Codec Pro"/>
                          <a:sym typeface="Codec Pro"/>
                        </a:rPr>
                        <a:t>，并在处理高维特征时表现</a:t>
                      </a:r>
                      <a:r>
                        <a:rPr lang="zh-CN" altLang="en-US" sz="2100" b="1" dirty="0">
                          <a:solidFill>
                            <a:srgbClr val="FFFF00"/>
                          </a:solidFill>
                          <a:latin typeface="Codec Pro"/>
                          <a:ea typeface="Codec Pro"/>
                          <a:cs typeface="Codec Pro"/>
                          <a:sym typeface="Codec Pro"/>
                        </a:rPr>
                        <a:t>出色的稳定性</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0" indent="0" algn="ctr">
                        <a:lnSpc>
                          <a:spcPts val="2940"/>
                        </a:lnSpc>
                        <a:buFont typeface="+mj-lt"/>
                        <a:buNone/>
                        <a:defRPr/>
                      </a:pPr>
                      <a:r>
                        <a:rPr lang="zh-CN" altLang="en-US" sz="2100" b="1" dirty="0">
                          <a:solidFill>
                            <a:schemeClr val="bg1"/>
                          </a:solidFill>
                          <a:latin typeface="Codec Pro"/>
                          <a:ea typeface="Codec Pro"/>
                          <a:cs typeface="Codec Pro"/>
                          <a:sym typeface="Codec Pro"/>
                        </a:rPr>
                        <a:t>采用基于直方图的决策树学习与</a:t>
                      </a:r>
                      <a:r>
                        <a:rPr lang="en-US" altLang="zh-CN" sz="2100" b="1" dirty="0">
                          <a:solidFill>
                            <a:schemeClr val="bg1"/>
                          </a:solidFill>
                          <a:latin typeface="Codec Pro"/>
                          <a:ea typeface="Codec Pro"/>
                          <a:cs typeface="Codec Pro"/>
                          <a:sym typeface="Codec Pro"/>
                        </a:rPr>
                        <a:t>Leaf-wise</a:t>
                      </a:r>
                      <a:r>
                        <a:rPr lang="zh-CN" altLang="en-US" sz="2100" b="1" dirty="0">
                          <a:solidFill>
                            <a:schemeClr val="bg1"/>
                          </a:solidFill>
                          <a:latin typeface="Codec Pro"/>
                          <a:ea typeface="Codec Pro"/>
                          <a:cs typeface="Codec Pro"/>
                          <a:sym typeface="Codec Pro"/>
                        </a:rPr>
                        <a:t>生长策略，原生支持类别</a:t>
                      </a:r>
                      <a:r>
                        <a:rPr lang="zh-CN" altLang="en-US" sz="2100" b="1" dirty="0">
                          <a:solidFill>
                            <a:srgbClr val="FFFF00"/>
                          </a:solidFill>
                          <a:latin typeface="Codec Pro"/>
                          <a:ea typeface="Codec Pro"/>
                          <a:cs typeface="Codec Pro"/>
                          <a:sym typeface="Codec Pro"/>
                        </a:rPr>
                        <a:t>特征编码和样本不平衡处理</a:t>
                      </a:r>
                      <a:r>
                        <a:rPr lang="zh-CN" altLang="en-US" sz="2100" b="1" dirty="0">
                          <a:solidFill>
                            <a:schemeClr val="bg1"/>
                          </a:solidFill>
                          <a:latin typeface="Codec Pro"/>
                          <a:ea typeface="Codec Pro"/>
                          <a:cs typeface="Codec Pro"/>
                          <a:sym typeface="Codec Pro"/>
                        </a:rPr>
                        <a:t>，适合处理我们的大规模教育数据</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9">
            <a:extLst>
              <a:ext uri="{FF2B5EF4-FFF2-40B4-BE49-F238E27FC236}">
                <a16:creationId xmlns:a16="http://schemas.microsoft.com/office/drawing/2014/main" id="{C1B84B52-DFA5-E585-3E0E-263E413D21DD}"/>
              </a:ext>
            </a:extLst>
          </p:cNvPr>
          <p:cNvSpPr txBox="1"/>
          <p:nvPr/>
        </p:nvSpPr>
        <p:spPr>
          <a:xfrm>
            <a:off x="673100" y="835034"/>
            <a:ext cx="12080365" cy="1096519"/>
          </a:xfrm>
          <a:prstGeom prst="rect">
            <a:avLst/>
          </a:prstGeom>
        </p:spPr>
        <p:txBody>
          <a:bodyPr wrap="square" lIns="0" tIns="0" rIns="0" bIns="0" rtlCol="0" anchor="t">
            <a:spAutoFit/>
          </a:bodyPr>
          <a:lstStyle/>
          <a:p>
            <a:pPr algn="l">
              <a:lnSpc>
                <a:spcPts val="8499"/>
              </a:lnSpc>
            </a:pPr>
            <a:r>
              <a:rPr lang="zh-CN" altLang="en-US" sz="8499" b="1" dirty="0">
                <a:solidFill>
                  <a:schemeClr val="bg1"/>
                </a:solidFill>
                <a:latin typeface="Codec Pro Bold"/>
                <a:ea typeface="Codec Pro Bold"/>
                <a:cs typeface="Codec Pro Bold"/>
                <a:sym typeface="Codec Pro Bold"/>
              </a:rPr>
              <a:t>四种方法，七个模型</a:t>
            </a:r>
            <a:endParaRPr lang="en-US" sz="8499" b="1" dirty="0">
              <a:solidFill>
                <a:schemeClr val="bg1"/>
              </a:solidFill>
              <a:latin typeface="Codec Pro Bold"/>
              <a:ea typeface="Codec Pro Bold"/>
              <a:cs typeface="Codec Pro Bold"/>
              <a:sym typeface="Codec Pro Bold"/>
            </a:endParaRPr>
          </a:p>
        </p:txBody>
      </p:sp>
      <p:sp>
        <p:nvSpPr>
          <p:cNvPr id="9" name="TextBox 23">
            <a:extLst>
              <a:ext uri="{FF2B5EF4-FFF2-40B4-BE49-F238E27FC236}">
                <a16:creationId xmlns:a16="http://schemas.microsoft.com/office/drawing/2014/main" id="{171009B5-1E2B-D51A-CF2A-4A41805BFBAD}"/>
              </a:ext>
            </a:extLst>
          </p:cNvPr>
          <p:cNvSpPr txBox="1"/>
          <p:nvPr/>
        </p:nvSpPr>
        <p:spPr>
          <a:xfrm>
            <a:off x="685800" y="5870537"/>
            <a:ext cx="9448800" cy="3844963"/>
          </a:xfrm>
          <a:prstGeom prst="rect">
            <a:avLst/>
          </a:prstGeom>
        </p:spPr>
        <p:txBody>
          <a:bodyPr wrap="square" lIns="0" tIns="0" rIns="0" bIns="0" rtlCol="0" anchor="t">
            <a:spAutoFit/>
          </a:bodyPr>
          <a:lstStyle/>
          <a:p>
            <a:pPr>
              <a:lnSpc>
                <a:spcPct val="130000"/>
              </a:lnSpc>
            </a:pPr>
            <a:r>
              <a:rPr lang="zh-CN" altLang="en-US" sz="2400" b="1" dirty="0">
                <a:solidFill>
                  <a:srgbClr val="FFFFFF"/>
                </a:solidFill>
                <a:latin typeface="Codec Pro"/>
                <a:ea typeface="Codec Pro"/>
                <a:cs typeface="Codec Pro"/>
                <a:sym typeface="Codec Pro"/>
              </a:rPr>
              <a:t>针对后三种方法，在常规训练基础上采用了 </a:t>
            </a:r>
            <a:r>
              <a:rPr lang="en-US" altLang="zh-CN" sz="2400" b="1" dirty="0" err="1">
                <a:solidFill>
                  <a:srgbClr val="FFFFFF"/>
                </a:solidFill>
                <a:latin typeface="Codec Pro"/>
                <a:ea typeface="Codec Pro"/>
                <a:cs typeface="Codec Pro"/>
                <a:sym typeface="Codec Pro"/>
              </a:rPr>
              <a:t>RandomizedSearchCV</a:t>
            </a:r>
            <a:r>
              <a:rPr lang="en-US" altLang="zh-CN" sz="2400" b="1" dirty="0">
                <a:solidFill>
                  <a:srgbClr val="FFFFFF"/>
                </a:solidFill>
                <a:latin typeface="Codec Pro"/>
                <a:ea typeface="Codec Pro"/>
                <a:cs typeface="Codec Pro"/>
                <a:sym typeface="Codec Pro"/>
              </a:rPr>
              <a:t> </a:t>
            </a:r>
            <a:r>
              <a:rPr lang="zh-CN" altLang="en-US" sz="2400" b="1" dirty="0">
                <a:solidFill>
                  <a:srgbClr val="FFFFFF"/>
                </a:solidFill>
                <a:latin typeface="Codec Pro"/>
                <a:ea typeface="Codec Pro"/>
                <a:cs typeface="Codec Pro"/>
                <a:sym typeface="Codec Pro"/>
              </a:rPr>
              <a:t>库进行超参数优化。共得到</a:t>
            </a:r>
            <a:r>
              <a:rPr lang="zh-CN" altLang="en-US" sz="2400" b="1" dirty="0">
                <a:solidFill>
                  <a:srgbClr val="00B0F0"/>
                </a:solidFill>
                <a:latin typeface="Codec Pro"/>
                <a:ea typeface="Codec Pro"/>
                <a:cs typeface="Codec Pro"/>
                <a:sym typeface="Codec Pro"/>
              </a:rPr>
              <a:t>七个三分类模型</a:t>
            </a:r>
            <a:r>
              <a:rPr lang="zh-CN" altLang="en-US" sz="2400" b="1" dirty="0">
                <a:solidFill>
                  <a:srgbClr val="FFFFFF"/>
                </a:solidFill>
                <a:latin typeface="Codec Pro"/>
                <a:ea typeface="Codec Pro"/>
                <a:cs typeface="Codec Pro"/>
                <a:sym typeface="Codec Pro"/>
              </a:rPr>
              <a:t>：</a:t>
            </a:r>
            <a:endParaRPr lang="en-US" altLang="zh-CN" sz="2400" b="1" dirty="0">
              <a:solidFill>
                <a:srgbClr val="FFFFFF"/>
              </a:solidFill>
              <a:latin typeface="Codec Pro"/>
              <a:ea typeface="Codec Pro"/>
              <a:cs typeface="Codec Pro"/>
              <a:sym typeface="Codec Pro"/>
            </a:endParaRPr>
          </a:p>
          <a:p>
            <a:pPr marL="457200" indent="-457200">
              <a:lnSpc>
                <a:spcPct val="130000"/>
              </a:lnSpc>
              <a:buAutoNum type="arabicPeriod"/>
            </a:pPr>
            <a:r>
              <a:rPr lang="zh-CN" altLang="en-US" sz="2000" b="1" dirty="0">
                <a:solidFill>
                  <a:srgbClr val="FFFFFF"/>
                </a:solidFill>
                <a:latin typeface="Codec Pro"/>
                <a:ea typeface="Codec Pro"/>
                <a:cs typeface="Codec Pro"/>
                <a:sym typeface="Codec Pro"/>
              </a:rPr>
              <a:t>逻辑回归（</a:t>
            </a:r>
            <a:r>
              <a:rPr lang="en-US" sz="2000" b="1" dirty="0">
                <a:solidFill>
                  <a:srgbClr val="FFFFFF"/>
                </a:solidFill>
                <a:latin typeface="Codec Pro"/>
                <a:ea typeface="Codec Pro"/>
                <a:cs typeface="Codec Pro"/>
                <a:sym typeface="Codec Pro"/>
              </a:rPr>
              <a:t>LR）</a:t>
            </a:r>
          </a:p>
          <a:p>
            <a:pPr marL="457200" indent="-457200">
              <a:lnSpc>
                <a:spcPct val="130000"/>
              </a:lnSpc>
              <a:buAutoNum type="arabicPeriod"/>
            </a:pPr>
            <a:r>
              <a:rPr lang="zh-CN" altLang="en-US" sz="2100" b="1" dirty="0">
                <a:solidFill>
                  <a:srgbClr val="FFFFFF"/>
                </a:solidFill>
                <a:latin typeface="Codec Pro"/>
                <a:ea typeface="Codec Pro"/>
                <a:cs typeface="Codec Pro"/>
                <a:sym typeface="Codec Pro"/>
              </a:rPr>
              <a:t>随机森林（</a:t>
            </a:r>
            <a:r>
              <a:rPr lang="en-US" sz="2100" b="1" dirty="0">
                <a:solidFill>
                  <a:srgbClr val="FFFFFF"/>
                </a:solidFill>
                <a:latin typeface="Codec Pro"/>
                <a:ea typeface="Codec Pro"/>
                <a:cs typeface="Codec Pro"/>
                <a:sym typeface="Codec Pro"/>
              </a:rPr>
              <a:t>RF）</a:t>
            </a:r>
          </a:p>
          <a:p>
            <a:pPr marL="457200" indent="-457200">
              <a:lnSpc>
                <a:spcPct val="130000"/>
              </a:lnSpc>
              <a:buAutoNum type="arabicPeriod"/>
            </a:pPr>
            <a:r>
              <a:rPr lang="zh-CN" altLang="en-US" sz="2100" b="1" dirty="0">
                <a:solidFill>
                  <a:srgbClr val="FFFFFF"/>
                </a:solidFill>
                <a:latin typeface="Codec Pro"/>
                <a:ea typeface="Codec Pro"/>
                <a:cs typeface="Codec Pro"/>
                <a:sym typeface="Codec Pro"/>
              </a:rPr>
              <a:t>随机森林 </a:t>
            </a:r>
            <a:r>
              <a:rPr lang="en-US" altLang="zh-CN" sz="2100" b="1" dirty="0">
                <a:solidFill>
                  <a:srgbClr val="FFFFFF"/>
                </a:solidFill>
                <a:latin typeface="Codec Pro"/>
                <a:ea typeface="Codec Pro"/>
                <a:cs typeface="Codec Pro"/>
                <a:sym typeface="Codec Pro"/>
              </a:rPr>
              <a:t>+ </a:t>
            </a:r>
            <a:r>
              <a:rPr lang="zh-CN" altLang="en-US" sz="2100" b="1" dirty="0">
                <a:solidFill>
                  <a:srgbClr val="FFFFFF"/>
                </a:solidFill>
                <a:latin typeface="Codec Pro"/>
                <a:ea typeface="Codec Pro"/>
                <a:cs typeface="Codec Pro"/>
                <a:sym typeface="Codec Pro"/>
              </a:rPr>
              <a:t>参数微调（</a:t>
            </a:r>
            <a:r>
              <a:rPr lang="en-US" altLang="zh-CN" sz="2100" b="1" dirty="0">
                <a:solidFill>
                  <a:srgbClr val="FFFFFF"/>
                </a:solidFill>
                <a:latin typeface="Codec Pro"/>
                <a:ea typeface="Codec Pro"/>
                <a:cs typeface="Codec Pro"/>
                <a:sym typeface="Codec Pro"/>
              </a:rPr>
              <a:t> </a:t>
            </a:r>
            <a:r>
              <a:rPr lang="en-US" altLang="zh-CN" sz="2100" b="1" dirty="0" err="1">
                <a:solidFill>
                  <a:srgbClr val="FFFFFF"/>
                </a:solidFill>
                <a:latin typeface="Codec Pro"/>
                <a:ea typeface="Codec Pro"/>
                <a:cs typeface="Codec Pro"/>
                <a:sym typeface="Codec Pro"/>
              </a:rPr>
              <a:t>tuned_RF</a:t>
            </a:r>
            <a:r>
              <a:rPr lang="en-US" altLang="zh-CN" sz="2100" b="1" dirty="0">
                <a:solidFill>
                  <a:srgbClr val="FFFFFF"/>
                </a:solidFill>
                <a:latin typeface="Codec Pro"/>
                <a:ea typeface="Codec Pro"/>
                <a:cs typeface="Codec Pro"/>
                <a:sym typeface="Codec Pro"/>
              </a:rPr>
              <a:t> </a:t>
            </a:r>
            <a:r>
              <a:rPr lang="zh-CN" altLang="en-US" sz="2100" b="1" dirty="0">
                <a:solidFill>
                  <a:srgbClr val="FFFFFF"/>
                </a:solidFill>
                <a:latin typeface="Codec Pro"/>
                <a:ea typeface="Codec Pro"/>
                <a:cs typeface="Codec Pro"/>
                <a:sym typeface="Codec Pro"/>
              </a:rPr>
              <a:t>）</a:t>
            </a:r>
            <a:endParaRPr lang="en-US" sz="2100" b="1" dirty="0">
              <a:solidFill>
                <a:srgbClr val="FFFFFF"/>
              </a:solidFill>
              <a:latin typeface="Codec Pro"/>
              <a:ea typeface="Codec Pro"/>
              <a:cs typeface="Codec Pro"/>
              <a:sym typeface="Codec Pro"/>
            </a:endParaRPr>
          </a:p>
          <a:p>
            <a:pPr marL="457200" indent="-457200">
              <a:lnSpc>
                <a:spcPct val="130000"/>
              </a:lnSpc>
              <a:buAutoNum type="arabicPeriod"/>
            </a:pPr>
            <a:r>
              <a:rPr lang="en-US" sz="2100" b="1" dirty="0" err="1">
                <a:solidFill>
                  <a:srgbClr val="FFFFFF"/>
                </a:solidFill>
                <a:latin typeface="Codec Pro"/>
                <a:ea typeface="Codec Pro"/>
                <a:cs typeface="Codec Pro"/>
                <a:sym typeface="Codec Pro"/>
              </a:rPr>
              <a:t>CatBoost（CB</a:t>
            </a:r>
            <a:r>
              <a:rPr lang="en-US" sz="2100" b="1" dirty="0">
                <a:solidFill>
                  <a:srgbClr val="FFFFFF"/>
                </a:solidFill>
                <a:latin typeface="Codec Pro"/>
                <a:ea typeface="Codec Pro"/>
                <a:cs typeface="Codec Pro"/>
                <a:sym typeface="Codec Pro"/>
              </a:rPr>
              <a:t>）</a:t>
            </a:r>
          </a:p>
          <a:p>
            <a:pPr marL="457200" indent="-457200">
              <a:lnSpc>
                <a:spcPct val="130000"/>
              </a:lnSpc>
              <a:buAutoNum type="arabicPeriod"/>
            </a:pPr>
            <a:r>
              <a:rPr lang="en-US" sz="2100" b="1" dirty="0" err="1">
                <a:solidFill>
                  <a:srgbClr val="FFFFFF"/>
                </a:solidFill>
                <a:latin typeface="Codec Pro"/>
                <a:ea typeface="Codec Pro"/>
                <a:cs typeface="Codec Pro"/>
                <a:sym typeface="Codec Pro"/>
              </a:rPr>
              <a:t>CatBoost</a:t>
            </a:r>
            <a:r>
              <a:rPr lang="en-US" sz="2100" b="1" dirty="0">
                <a:solidFill>
                  <a:srgbClr val="FFFFFF"/>
                </a:solidFill>
                <a:latin typeface="Codec Pro"/>
                <a:ea typeface="Codec Pro"/>
                <a:cs typeface="Codec Pro"/>
                <a:sym typeface="Codec Pro"/>
              </a:rPr>
              <a:t> + </a:t>
            </a:r>
            <a:r>
              <a:rPr lang="zh-CN" altLang="en-US" sz="2100" b="1" dirty="0">
                <a:solidFill>
                  <a:srgbClr val="FFFFFF"/>
                </a:solidFill>
                <a:latin typeface="Codec Pro"/>
                <a:ea typeface="Codec Pro"/>
                <a:cs typeface="Codec Pro"/>
                <a:sym typeface="Codec Pro"/>
              </a:rPr>
              <a:t>参数微调（</a:t>
            </a:r>
            <a:r>
              <a:rPr lang="en-US" altLang="zh-CN" sz="2100" b="1" dirty="0">
                <a:solidFill>
                  <a:srgbClr val="FFFFFF"/>
                </a:solidFill>
                <a:latin typeface="Codec Pro"/>
                <a:ea typeface="Codec Pro"/>
                <a:cs typeface="Codec Pro"/>
                <a:sym typeface="Codec Pro"/>
              </a:rPr>
              <a:t> </a:t>
            </a:r>
            <a:r>
              <a:rPr lang="en-US" altLang="zh-CN" sz="2100" b="1" dirty="0" err="1">
                <a:solidFill>
                  <a:srgbClr val="FFFFFF"/>
                </a:solidFill>
                <a:latin typeface="Codec Pro"/>
                <a:ea typeface="Codec Pro"/>
                <a:cs typeface="Codec Pro"/>
                <a:sym typeface="Codec Pro"/>
              </a:rPr>
              <a:t>tuned_CB</a:t>
            </a:r>
            <a:r>
              <a:rPr lang="en-US" altLang="zh-CN" sz="2100" b="1" dirty="0">
                <a:solidFill>
                  <a:srgbClr val="FFFFFF"/>
                </a:solidFill>
                <a:latin typeface="Codec Pro"/>
                <a:ea typeface="Codec Pro"/>
                <a:cs typeface="Codec Pro"/>
                <a:sym typeface="Codec Pro"/>
              </a:rPr>
              <a:t> </a:t>
            </a:r>
            <a:r>
              <a:rPr lang="zh-CN" altLang="en-US" sz="2100" b="1" dirty="0">
                <a:solidFill>
                  <a:srgbClr val="FFFFFF"/>
                </a:solidFill>
                <a:latin typeface="Codec Pro"/>
                <a:ea typeface="Codec Pro"/>
                <a:cs typeface="Codec Pro"/>
                <a:sym typeface="Codec Pro"/>
              </a:rPr>
              <a:t>）</a:t>
            </a:r>
            <a:endParaRPr lang="en-US" sz="2100" b="1" dirty="0">
              <a:solidFill>
                <a:srgbClr val="FFFFFF"/>
              </a:solidFill>
              <a:latin typeface="Codec Pro"/>
              <a:ea typeface="Codec Pro"/>
              <a:cs typeface="Codec Pro"/>
              <a:sym typeface="Codec Pro"/>
            </a:endParaRPr>
          </a:p>
          <a:p>
            <a:pPr marL="457200" indent="-457200">
              <a:lnSpc>
                <a:spcPct val="130000"/>
              </a:lnSpc>
              <a:buAutoNum type="arabicPeriod"/>
            </a:pPr>
            <a:r>
              <a:rPr lang="en-US" sz="2100" b="1" dirty="0" err="1">
                <a:solidFill>
                  <a:srgbClr val="FFFFFF"/>
                </a:solidFill>
                <a:latin typeface="Codec Pro"/>
                <a:ea typeface="Codec Pro"/>
                <a:cs typeface="Codec Pro"/>
                <a:sym typeface="Codec Pro"/>
              </a:rPr>
              <a:t>LightGBM（LGBM</a:t>
            </a:r>
            <a:r>
              <a:rPr lang="en-US" sz="2100" b="1" dirty="0">
                <a:solidFill>
                  <a:srgbClr val="FFFFFF"/>
                </a:solidFill>
                <a:latin typeface="Codec Pro"/>
                <a:ea typeface="Codec Pro"/>
                <a:cs typeface="Codec Pro"/>
                <a:sym typeface="Codec Pro"/>
              </a:rPr>
              <a:t>）</a:t>
            </a:r>
          </a:p>
          <a:p>
            <a:pPr marL="457200" indent="-457200">
              <a:lnSpc>
                <a:spcPct val="130000"/>
              </a:lnSpc>
              <a:buAutoNum type="arabicPeriod"/>
            </a:pPr>
            <a:r>
              <a:rPr lang="en-US" sz="2100" b="1" dirty="0" err="1">
                <a:solidFill>
                  <a:srgbClr val="FFFFFF"/>
                </a:solidFill>
                <a:latin typeface="Codec Pro"/>
                <a:ea typeface="Codec Pro"/>
                <a:cs typeface="Codec Pro"/>
                <a:sym typeface="Codec Pro"/>
              </a:rPr>
              <a:t>LightGBM</a:t>
            </a:r>
            <a:r>
              <a:rPr lang="en-US" sz="2100" b="1" dirty="0">
                <a:solidFill>
                  <a:srgbClr val="FFFFFF"/>
                </a:solidFill>
                <a:latin typeface="Codec Pro"/>
                <a:ea typeface="Codec Pro"/>
                <a:cs typeface="Codec Pro"/>
                <a:sym typeface="Codec Pro"/>
              </a:rPr>
              <a:t> + </a:t>
            </a:r>
            <a:r>
              <a:rPr lang="zh-CN" altLang="en-US" sz="2100" b="1" dirty="0">
                <a:solidFill>
                  <a:srgbClr val="FFFFFF"/>
                </a:solidFill>
                <a:latin typeface="Codec Pro"/>
                <a:ea typeface="Codec Pro"/>
                <a:cs typeface="Codec Pro"/>
                <a:sym typeface="Codec Pro"/>
              </a:rPr>
              <a:t>参数微调（</a:t>
            </a:r>
            <a:r>
              <a:rPr lang="en-US" altLang="zh-CN" sz="2100" b="1" dirty="0">
                <a:solidFill>
                  <a:srgbClr val="FFFFFF"/>
                </a:solidFill>
                <a:latin typeface="Codec Pro"/>
                <a:ea typeface="Codec Pro"/>
                <a:cs typeface="Codec Pro"/>
                <a:sym typeface="Codec Pro"/>
              </a:rPr>
              <a:t> </a:t>
            </a:r>
            <a:r>
              <a:rPr lang="en-US" altLang="zh-CN" sz="2100" b="1" dirty="0" err="1">
                <a:solidFill>
                  <a:srgbClr val="FFFFFF"/>
                </a:solidFill>
                <a:latin typeface="Codec Pro"/>
                <a:ea typeface="Codec Pro"/>
                <a:cs typeface="Codec Pro"/>
                <a:sym typeface="Codec Pro"/>
              </a:rPr>
              <a:t>tuned_LGBM</a:t>
            </a:r>
            <a:r>
              <a:rPr lang="en-US" altLang="zh-CN" sz="2100" b="1" dirty="0">
                <a:solidFill>
                  <a:srgbClr val="FFFFFF"/>
                </a:solidFill>
                <a:latin typeface="Codec Pro"/>
                <a:ea typeface="Codec Pro"/>
                <a:cs typeface="Codec Pro"/>
                <a:sym typeface="Codec Pro"/>
              </a:rPr>
              <a:t> </a:t>
            </a:r>
            <a:r>
              <a:rPr lang="zh-CN" altLang="en-US" sz="2100" b="1" dirty="0">
                <a:solidFill>
                  <a:srgbClr val="FFFFFF"/>
                </a:solidFill>
                <a:latin typeface="Codec Pro"/>
                <a:ea typeface="Codec Pro"/>
                <a:cs typeface="Codec Pro"/>
                <a:sym typeface="Codec Pro"/>
              </a:rPr>
              <a:t>）</a:t>
            </a:r>
            <a:endParaRPr lang="en-US" sz="2100" b="1" dirty="0">
              <a:solidFill>
                <a:srgbClr val="FFFFFF"/>
              </a:solidFill>
              <a:latin typeface="Codec Pro"/>
              <a:ea typeface="Codec Pro"/>
              <a:cs typeface="Codec Pro"/>
              <a:sym typeface="Codec Pro"/>
            </a:endParaRPr>
          </a:p>
        </p:txBody>
      </p:sp>
      <p:sp>
        <p:nvSpPr>
          <p:cNvPr id="23" name="TextBox 23">
            <a:extLst>
              <a:ext uri="{FF2B5EF4-FFF2-40B4-BE49-F238E27FC236}">
                <a16:creationId xmlns:a16="http://schemas.microsoft.com/office/drawing/2014/main" id="{56C87B71-2C70-E296-82A8-ACBF5EF8C8DF}"/>
              </a:ext>
            </a:extLst>
          </p:cNvPr>
          <p:cNvSpPr txBox="1"/>
          <p:nvPr/>
        </p:nvSpPr>
        <p:spPr>
          <a:xfrm>
            <a:off x="10972800" y="6134070"/>
            <a:ext cx="6629400" cy="3317896"/>
          </a:xfrm>
          <a:prstGeom prst="rect">
            <a:avLst/>
          </a:prstGeom>
        </p:spPr>
        <p:txBody>
          <a:bodyPr wrap="square" lIns="0" tIns="0" rIns="0" bIns="0" rtlCol="0" anchor="t">
            <a:spAutoFit/>
          </a:bodyPr>
          <a:lstStyle/>
          <a:p>
            <a:pPr>
              <a:lnSpc>
                <a:spcPct val="150000"/>
              </a:lnSpc>
            </a:pPr>
            <a:r>
              <a:rPr lang="zh-CN" altLang="en-US" sz="2400" b="1" dirty="0">
                <a:solidFill>
                  <a:srgbClr val="FFFFFF"/>
                </a:solidFill>
                <a:latin typeface="Codec Pro"/>
                <a:ea typeface="Codec Pro"/>
                <a:cs typeface="Codec Pro"/>
                <a:sym typeface="Codec Pro"/>
              </a:rPr>
              <a:t>模型性能评估指标：</a:t>
            </a:r>
            <a:endParaRPr lang="en-US" altLang="zh-CN" sz="2400" b="1" dirty="0">
              <a:solidFill>
                <a:srgbClr val="FFFFFF"/>
              </a:solidFill>
              <a:latin typeface="Codec Pro"/>
              <a:ea typeface="Codec Pro"/>
              <a:cs typeface="Codec Pro"/>
              <a:sym typeface="Codec Pro"/>
            </a:endParaRPr>
          </a:p>
          <a:p>
            <a:pPr marL="457200" indent="-457200">
              <a:lnSpc>
                <a:spcPct val="150000"/>
              </a:lnSpc>
              <a:buAutoNum type="arabicPeriod"/>
            </a:pPr>
            <a:r>
              <a:rPr lang="zh-CN" altLang="en-US" sz="2000" b="1" dirty="0">
                <a:solidFill>
                  <a:srgbClr val="FFFFFF"/>
                </a:solidFill>
                <a:latin typeface="Codec Pro"/>
                <a:ea typeface="Codec Pro"/>
                <a:cs typeface="Codec Pro"/>
                <a:sym typeface="Codec Pro"/>
              </a:rPr>
              <a:t>准确率（</a:t>
            </a:r>
            <a:r>
              <a:rPr lang="en-US" altLang="zh-CN" sz="2000" b="1" dirty="0">
                <a:solidFill>
                  <a:srgbClr val="FFFFFF"/>
                </a:solidFill>
                <a:latin typeface="Codec Pro"/>
                <a:ea typeface="Codec Pro"/>
                <a:cs typeface="Codec Pro"/>
                <a:sym typeface="Codec Pro"/>
              </a:rPr>
              <a:t> Accuracy </a:t>
            </a:r>
            <a:r>
              <a:rPr lang="zh-CN" altLang="en-US" sz="2000" b="1" dirty="0">
                <a:solidFill>
                  <a:srgbClr val="FFFFFF"/>
                </a:solidFill>
                <a:latin typeface="Codec Pro"/>
                <a:ea typeface="Codec Pro"/>
                <a:cs typeface="Codec Pro"/>
                <a:sym typeface="Codec Pro"/>
              </a:rPr>
              <a:t>）</a:t>
            </a:r>
            <a:endParaRPr lang="en-US" altLang="zh-CN" sz="2000" b="1" dirty="0">
              <a:solidFill>
                <a:srgbClr val="FFFFFF"/>
              </a:solidFill>
              <a:latin typeface="Codec Pro"/>
              <a:ea typeface="Codec Pro"/>
              <a:cs typeface="Codec Pro"/>
              <a:sym typeface="Codec Pro"/>
            </a:endParaRPr>
          </a:p>
          <a:p>
            <a:pPr marL="457200" indent="-457200">
              <a:lnSpc>
                <a:spcPct val="150000"/>
              </a:lnSpc>
              <a:buAutoNum type="arabicPeriod"/>
            </a:pPr>
            <a:r>
              <a:rPr lang="zh-CN" altLang="en-US" sz="2000" b="1" dirty="0">
                <a:solidFill>
                  <a:srgbClr val="FFFFFF"/>
                </a:solidFill>
                <a:latin typeface="Codec Pro"/>
                <a:ea typeface="Codec Pro"/>
                <a:cs typeface="Codec Pro"/>
                <a:sym typeface="Codec Pro"/>
              </a:rPr>
              <a:t>加权平均精确率（</a:t>
            </a:r>
            <a:r>
              <a:rPr lang="en-US" altLang="zh-CN" sz="2000" b="1" dirty="0">
                <a:solidFill>
                  <a:srgbClr val="FFFFFF"/>
                </a:solidFill>
                <a:latin typeface="Codec Pro"/>
                <a:ea typeface="Codec Pro"/>
                <a:cs typeface="Codec Pro"/>
                <a:sym typeface="Codec Pro"/>
              </a:rPr>
              <a:t> weighted precision </a:t>
            </a:r>
            <a:r>
              <a:rPr lang="zh-CN" altLang="en-US" sz="2000" b="1" dirty="0">
                <a:solidFill>
                  <a:srgbClr val="FFFFFF"/>
                </a:solidFill>
                <a:latin typeface="Codec Pro"/>
                <a:ea typeface="Codec Pro"/>
                <a:cs typeface="Codec Pro"/>
                <a:sym typeface="Codec Pro"/>
              </a:rPr>
              <a:t>）</a:t>
            </a:r>
            <a:endParaRPr lang="en-US" altLang="zh-CN" sz="2000" b="1" dirty="0">
              <a:solidFill>
                <a:srgbClr val="FFFFFF"/>
              </a:solidFill>
              <a:latin typeface="Codec Pro"/>
              <a:ea typeface="Codec Pro"/>
              <a:cs typeface="Codec Pro"/>
              <a:sym typeface="Codec Pro"/>
            </a:endParaRPr>
          </a:p>
          <a:p>
            <a:pPr marL="457200" indent="-457200">
              <a:lnSpc>
                <a:spcPct val="150000"/>
              </a:lnSpc>
              <a:buAutoNum type="arabicPeriod"/>
            </a:pPr>
            <a:r>
              <a:rPr lang="zh-CN" altLang="en-US" sz="2000" b="1" dirty="0">
                <a:solidFill>
                  <a:srgbClr val="FFFFFF"/>
                </a:solidFill>
                <a:latin typeface="Codec Pro"/>
                <a:ea typeface="Codec Pro"/>
                <a:cs typeface="Codec Pro"/>
                <a:sym typeface="Codec Pro"/>
              </a:rPr>
              <a:t>加权平均</a:t>
            </a:r>
            <a:r>
              <a:rPr lang="en-US" altLang="zh-CN" sz="2000" b="1" dirty="0">
                <a:solidFill>
                  <a:srgbClr val="FFFFFF"/>
                </a:solidFill>
                <a:latin typeface="Codec Pro"/>
                <a:ea typeface="Codec Pro"/>
                <a:cs typeface="Codec Pro"/>
                <a:sym typeface="Codec Pro"/>
              </a:rPr>
              <a:t>F1</a:t>
            </a:r>
            <a:r>
              <a:rPr lang="zh-CN" altLang="en-US" sz="2000" b="1" dirty="0">
                <a:solidFill>
                  <a:srgbClr val="FFFFFF"/>
                </a:solidFill>
                <a:latin typeface="Codec Pro"/>
                <a:ea typeface="Codec Pro"/>
                <a:cs typeface="Codec Pro"/>
                <a:sym typeface="Codec Pro"/>
              </a:rPr>
              <a:t>分数（</a:t>
            </a:r>
            <a:r>
              <a:rPr lang="en-US" altLang="zh-CN" sz="2000" b="1" dirty="0">
                <a:solidFill>
                  <a:srgbClr val="FFFFFF"/>
                </a:solidFill>
                <a:latin typeface="Codec Pro"/>
                <a:ea typeface="Codec Pro"/>
                <a:cs typeface="Codec Pro"/>
                <a:sym typeface="Codec Pro"/>
              </a:rPr>
              <a:t> weighted f1 score </a:t>
            </a:r>
            <a:r>
              <a:rPr lang="zh-CN" altLang="en-US" sz="2000" b="1" dirty="0">
                <a:solidFill>
                  <a:srgbClr val="FFFFFF"/>
                </a:solidFill>
                <a:latin typeface="Codec Pro"/>
                <a:ea typeface="Codec Pro"/>
                <a:cs typeface="Codec Pro"/>
                <a:sym typeface="Codec Pro"/>
              </a:rPr>
              <a:t>）</a:t>
            </a:r>
            <a:endParaRPr lang="en-US" altLang="zh-CN" sz="2000" b="1" dirty="0">
              <a:solidFill>
                <a:srgbClr val="FFFFFF"/>
              </a:solidFill>
              <a:latin typeface="Codec Pro"/>
              <a:ea typeface="Codec Pro"/>
              <a:cs typeface="Codec Pro"/>
              <a:sym typeface="Codec Pro"/>
            </a:endParaRPr>
          </a:p>
          <a:p>
            <a:pPr marL="457200" indent="-457200">
              <a:lnSpc>
                <a:spcPct val="150000"/>
              </a:lnSpc>
              <a:buAutoNum type="arabicPeriod"/>
            </a:pPr>
            <a:r>
              <a:rPr lang="zh-CN" altLang="en-US" sz="2000" b="1" dirty="0">
                <a:solidFill>
                  <a:srgbClr val="FFFFFF"/>
                </a:solidFill>
                <a:latin typeface="Codec Pro"/>
                <a:ea typeface="Codec Pro"/>
                <a:cs typeface="Codec Pro"/>
                <a:sym typeface="Codec Pro"/>
              </a:rPr>
              <a:t>加权平均召回率（</a:t>
            </a:r>
            <a:r>
              <a:rPr lang="en-US" altLang="zh-CN" sz="2000" b="1" dirty="0">
                <a:solidFill>
                  <a:srgbClr val="FFFFFF"/>
                </a:solidFill>
                <a:latin typeface="Codec Pro"/>
                <a:ea typeface="Codec Pro"/>
                <a:cs typeface="Codec Pro"/>
                <a:sym typeface="Codec Pro"/>
              </a:rPr>
              <a:t> weighted recall </a:t>
            </a:r>
            <a:r>
              <a:rPr lang="zh-CN" altLang="en-US" sz="2000" b="1" dirty="0">
                <a:solidFill>
                  <a:srgbClr val="FFFFFF"/>
                </a:solidFill>
                <a:latin typeface="Codec Pro"/>
                <a:ea typeface="Codec Pro"/>
                <a:cs typeface="Codec Pro"/>
                <a:sym typeface="Codec Pro"/>
              </a:rPr>
              <a:t>）</a:t>
            </a:r>
            <a:endParaRPr lang="en-US" altLang="zh-CN" sz="2000" b="1" dirty="0">
              <a:solidFill>
                <a:srgbClr val="FFFFFF"/>
              </a:solidFill>
              <a:latin typeface="Codec Pro"/>
              <a:ea typeface="Codec Pro"/>
              <a:cs typeface="Codec Pro"/>
              <a:sym typeface="Codec Pro"/>
            </a:endParaRPr>
          </a:p>
          <a:p>
            <a:pPr marL="457200" indent="-457200">
              <a:lnSpc>
                <a:spcPct val="150000"/>
              </a:lnSpc>
              <a:buAutoNum type="arabicPeriod"/>
            </a:pPr>
            <a:r>
              <a:rPr lang="en-US" sz="2100" b="1" dirty="0">
                <a:solidFill>
                  <a:srgbClr val="00B0F0"/>
                </a:solidFill>
                <a:latin typeface="Codec Pro"/>
                <a:ea typeface="Codec Pro"/>
                <a:cs typeface="Codec Pro"/>
                <a:sym typeface="Codec Pro"/>
              </a:rPr>
              <a:t>Enrolled</a:t>
            </a:r>
            <a:r>
              <a:rPr lang="zh-CN" altLang="en-US" sz="2100" b="1" dirty="0">
                <a:solidFill>
                  <a:srgbClr val="00B0F0"/>
                </a:solidFill>
                <a:latin typeface="Codec Pro"/>
                <a:ea typeface="Codec Pro"/>
                <a:cs typeface="Codec Pro"/>
                <a:sym typeface="Codec Pro"/>
              </a:rPr>
              <a:t>分类</a:t>
            </a:r>
            <a:r>
              <a:rPr lang="zh-CN" altLang="en-US" sz="2100" b="1" dirty="0">
                <a:solidFill>
                  <a:srgbClr val="FFFFFF"/>
                </a:solidFill>
                <a:latin typeface="Codec Pro"/>
                <a:ea typeface="Codec Pro"/>
                <a:cs typeface="Codec Pro"/>
                <a:sym typeface="Codec Pro"/>
              </a:rPr>
              <a:t>上的召回率（ </a:t>
            </a:r>
            <a:r>
              <a:rPr lang="en-US" altLang="zh-CN" sz="2100" b="1" dirty="0">
                <a:solidFill>
                  <a:srgbClr val="FFFFFF"/>
                </a:solidFill>
                <a:latin typeface="Codec Pro"/>
                <a:ea typeface="Codec Pro"/>
                <a:cs typeface="Codec Pro"/>
                <a:sym typeface="Codec Pro"/>
              </a:rPr>
              <a:t>Enrolled recall </a:t>
            </a:r>
            <a:r>
              <a:rPr lang="zh-CN" altLang="en-US" sz="2100" b="1" dirty="0">
                <a:solidFill>
                  <a:srgbClr val="FFFFFF"/>
                </a:solidFill>
                <a:latin typeface="Codec Pro"/>
                <a:ea typeface="Codec Pro"/>
                <a:cs typeface="Codec Pro"/>
                <a:sym typeface="Codec Pro"/>
              </a:rPr>
              <a:t>）</a:t>
            </a:r>
            <a:endParaRPr lang="en-US" sz="2100" b="1" dirty="0">
              <a:solidFill>
                <a:srgbClr val="FFFFFF"/>
              </a:solidFill>
              <a:latin typeface="Codec Pro"/>
              <a:ea typeface="Codec Pro"/>
              <a:cs typeface="Codec Pro"/>
              <a:sym typeface="Codec Pro"/>
            </a:endParaRPr>
          </a:p>
          <a:p>
            <a:pPr marL="457200" indent="-457200">
              <a:lnSpc>
                <a:spcPct val="150000"/>
              </a:lnSpc>
              <a:buAutoNum type="arabicPeriod"/>
            </a:pPr>
            <a:r>
              <a:rPr lang="zh-CN" altLang="en-US" sz="2100" b="1" dirty="0">
                <a:solidFill>
                  <a:srgbClr val="00B0F0"/>
                </a:solidFill>
                <a:latin typeface="Codec Pro"/>
                <a:ea typeface="Codec Pro"/>
                <a:cs typeface="Codec Pro"/>
                <a:sym typeface="Codec Pro"/>
              </a:rPr>
              <a:t>在</a:t>
            </a:r>
            <a:r>
              <a:rPr lang="en-US" sz="2100" b="1" dirty="0">
                <a:solidFill>
                  <a:srgbClr val="00B0F0"/>
                </a:solidFill>
                <a:latin typeface="Codec Pro"/>
                <a:ea typeface="Codec Pro"/>
                <a:cs typeface="Codec Pro"/>
                <a:sym typeface="Codec Pro"/>
              </a:rPr>
              <a:t>Enrolled</a:t>
            </a:r>
            <a:r>
              <a:rPr lang="zh-CN" altLang="en-US" sz="2100" b="1" dirty="0">
                <a:solidFill>
                  <a:srgbClr val="00B0F0"/>
                </a:solidFill>
                <a:latin typeface="Codec Pro"/>
                <a:ea typeface="Codec Pro"/>
                <a:cs typeface="Codec Pro"/>
                <a:sym typeface="Codec Pro"/>
              </a:rPr>
              <a:t>分类</a:t>
            </a:r>
            <a:r>
              <a:rPr lang="zh-CN" altLang="en-US" sz="2100" b="1" dirty="0">
                <a:solidFill>
                  <a:srgbClr val="FFFFFF"/>
                </a:solidFill>
                <a:latin typeface="Codec Pro"/>
                <a:ea typeface="Codec Pro"/>
                <a:cs typeface="Codec Pro"/>
                <a:sym typeface="Codec Pro"/>
              </a:rPr>
              <a:t>上的</a:t>
            </a:r>
            <a:r>
              <a:rPr lang="en-US" sz="2100" b="1" dirty="0">
                <a:solidFill>
                  <a:srgbClr val="FFFFFF"/>
                </a:solidFill>
                <a:latin typeface="Codec Pro"/>
                <a:ea typeface="Codec Pro"/>
                <a:cs typeface="Codec Pro"/>
                <a:sym typeface="Codec Pro"/>
              </a:rPr>
              <a:t>f1</a:t>
            </a:r>
            <a:r>
              <a:rPr lang="zh-CN" altLang="en-US" sz="2100" b="1" dirty="0">
                <a:solidFill>
                  <a:srgbClr val="FFFFFF"/>
                </a:solidFill>
                <a:latin typeface="Codec Pro"/>
                <a:ea typeface="Codec Pro"/>
                <a:cs typeface="Codec Pro"/>
                <a:sym typeface="Codec Pro"/>
              </a:rPr>
              <a:t>分数（</a:t>
            </a:r>
            <a:r>
              <a:rPr lang="en-US" altLang="zh-CN" sz="2100" b="1" dirty="0">
                <a:solidFill>
                  <a:srgbClr val="FFFFFF"/>
                </a:solidFill>
                <a:latin typeface="Codec Pro"/>
                <a:ea typeface="Codec Pro"/>
                <a:cs typeface="Codec Pro"/>
                <a:sym typeface="Codec Pro"/>
              </a:rPr>
              <a:t> Enrolled f1-score </a:t>
            </a:r>
            <a:r>
              <a:rPr lang="zh-CN" altLang="en-US" sz="2100" b="1" dirty="0">
                <a:solidFill>
                  <a:srgbClr val="FFFFFF"/>
                </a:solidFill>
                <a:latin typeface="Codec Pro"/>
                <a:ea typeface="Codec Pro"/>
                <a:cs typeface="Codec Pro"/>
                <a:sym typeface="Codec Pro"/>
              </a:rPr>
              <a:t>）</a:t>
            </a:r>
            <a:endParaRPr lang="en-US" sz="2100" b="1" dirty="0">
              <a:solidFill>
                <a:srgbClr val="FFFFFF"/>
              </a:solidFill>
              <a:latin typeface="Codec Pro"/>
              <a:ea typeface="Codec Pro"/>
              <a:cs typeface="Codec Pro"/>
              <a:sym typeface="Codec Pro"/>
            </a:endParaRPr>
          </a:p>
        </p:txBody>
      </p:sp>
      <p:sp>
        <p:nvSpPr>
          <p:cNvPr id="11" name="灯片编号占位符 10">
            <a:extLst>
              <a:ext uri="{FF2B5EF4-FFF2-40B4-BE49-F238E27FC236}">
                <a16:creationId xmlns:a16="http://schemas.microsoft.com/office/drawing/2014/main" id="{801FC060-C8B4-A7A0-78DF-E9609B48F692}"/>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1442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C3F51E2D-6E77-1E4A-E790-968FAA341C8D}"/>
              </a:ext>
            </a:extLst>
          </p:cNvPr>
          <p:cNvSpPr txBox="1"/>
          <p:nvPr/>
        </p:nvSpPr>
        <p:spPr>
          <a:xfrm>
            <a:off x="685800" y="876300"/>
            <a:ext cx="11642762" cy="1096519"/>
          </a:xfrm>
          <a:prstGeom prst="rect">
            <a:avLst/>
          </a:prstGeom>
        </p:spPr>
        <p:txBody>
          <a:bodyPr wrap="square"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方法与算法  </a:t>
            </a:r>
            <a:r>
              <a:rPr lang="en-US" altLang="zh-CN" sz="2800" b="1" dirty="0">
                <a:solidFill>
                  <a:srgbClr val="1B131B"/>
                </a:solidFill>
                <a:latin typeface="Codec Pro Bold"/>
                <a:ea typeface="Codec Pro Bold"/>
                <a:cs typeface="Codec Pro Bold"/>
                <a:sym typeface="Codec Pro Bold"/>
              </a:rPr>
              <a:t>III. </a:t>
            </a:r>
            <a:r>
              <a:rPr lang="zh-CN" altLang="en-US" sz="3600" b="1" dirty="0">
                <a:solidFill>
                  <a:srgbClr val="2667FF"/>
                </a:solidFill>
                <a:latin typeface="Codec Pro Bold"/>
                <a:ea typeface="Codec Pro Bold"/>
                <a:cs typeface="Codec Pro Bold"/>
                <a:sym typeface="Codec Pro Bold"/>
              </a:rPr>
              <a:t>三分类</a:t>
            </a:r>
            <a:r>
              <a:rPr lang="zh-CN" altLang="en-US" sz="2800" b="1" dirty="0">
                <a:solidFill>
                  <a:srgbClr val="1B131B"/>
                </a:solidFill>
                <a:latin typeface="Codec Pro Bold"/>
                <a:ea typeface="Codec Pro Bold"/>
                <a:cs typeface="Codec Pro Bold"/>
                <a:sym typeface="Codec Pro Bold"/>
              </a:rPr>
              <a:t>模型</a:t>
            </a:r>
            <a:endParaRPr lang="en-US" sz="8499" b="1" dirty="0">
              <a:solidFill>
                <a:srgbClr val="1B131B"/>
              </a:solidFill>
              <a:latin typeface="Codec Pro Bold"/>
              <a:ea typeface="Codec Pro Bold"/>
              <a:cs typeface="Codec Pro Bold"/>
              <a:sym typeface="Codec Pro Bold"/>
            </a:endParaRPr>
          </a:p>
        </p:txBody>
      </p:sp>
      <p:pic>
        <p:nvPicPr>
          <p:cNvPr id="8" name="图片 7">
            <a:extLst>
              <a:ext uri="{FF2B5EF4-FFF2-40B4-BE49-F238E27FC236}">
                <a16:creationId xmlns:a16="http://schemas.microsoft.com/office/drawing/2014/main" id="{5533D188-6B2B-43C4-96F6-DA1E88E041AD}"/>
              </a:ext>
            </a:extLst>
          </p:cNvPr>
          <p:cNvPicPr>
            <a:picLocks noChangeAspect="1"/>
          </p:cNvPicPr>
          <p:nvPr/>
        </p:nvPicPr>
        <p:blipFill>
          <a:blip r:embed="rId2"/>
          <a:stretch>
            <a:fillRect/>
          </a:stretch>
        </p:blipFill>
        <p:spPr>
          <a:xfrm>
            <a:off x="3076516" y="2095500"/>
            <a:ext cx="12134967" cy="4594727"/>
          </a:xfrm>
          <a:prstGeom prst="rect">
            <a:avLst/>
          </a:prstGeom>
        </p:spPr>
      </p:pic>
      <p:sp>
        <p:nvSpPr>
          <p:cNvPr id="13" name="TextBox 23">
            <a:extLst>
              <a:ext uri="{FF2B5EF4-FFF2-40B4-BE49-F238E27FC236}">
                <a16:creationId xmlns:a16="http://schemas.microsoft.com/office/drawing/2014/main" id="{7F643259-03BC-F907-E154-4F78C028AD8C}"/>
              </a:ext>
            </a:extLst>
          </p:cNvPr>
          <p:cNvSpPr txBox="1"/>
          <p:nvPr/>
        </p:nvSpPr>
        <p:spPr>
          <a:xfrm>
            <a:off x="1638299" y="6972300"/>
            <a:ext cx="15011400" cy="2839560"/>
          </a:xfrm>
          <a:prstGeom prst="rect">
            <a:avLst/>
          </a:prstGeom>
        </p:spPr>
        <p:txBody>
          <a:bodyPr wrap="square" lIns="0" tIns="0" rIns="0" bIns="0" rtlCol="0" anchor="t">
            <a:spAutoFit/>
          </a:bodyPr>
          <a:lstStyle/>
          <a:p>
            <a:pPr marL="514350" indent="-514350">
              <a:lnSpc>
                <a:spcPct val="130000"/>
              </a:lnSpc>
              <a:buFont typeface="+mj-lt"/>
              <a:buAutoNum type="romanUcPeriod"/>
            </a:pPr>
            <a:r>
              <a:rPr lang="zh-CN" altLang="en-US" sz="2400" b="1" dirty="0">
                <a:latin typeface="Codec Pro"/>
                <a:ea typeface="Codec Pro"/>
                <a:cs typeface="Codec Pro"/>
                <a:sym typeface="Codec Pro"/>
              </a:rPr>
              <a:t>性能最优模型</a:t>
            </a:r>
            <a:r>
              <a:rPr lang="zh-CN" altLang="en-US" sz="2400" dirty="0">
                <a:latin typeface="Codec Pro"/>
                <a:ea typeface="Codec Pro"/>
                <a:cs typeface="Codec Pro"/>
                <a:sym typeface="Codec Pro"/>
              </a:rPr>
              <a:t>：</a:t>
            </a:r>
            <a:r>
              <a:rPr lang="en-US" altLang="zh-CN" sz="2400" b="1" dirty="0" err="1">
                <a:solidFill>
                  <a:srgbClr val="FF0000"/>
                </a:solidFill>
                <a:latin typeface="Codec Pro"/>
                <a:ea typeface="Codec Pro"/>
                <a:cs typeface="Codec Pro"/>
                <a:sym typeface="Codec Pro"/>
              </a:rPr>
              <a:t>tuned_LGBM</a:t>
            </a:r>
            <a:r>
              <a:rPr lang="en-US" altLang="zh-CN" sz="2400" b="1" dirty="0">
                <a:solidFill>
                  <a:srgbClr val="FF0000"/>
                </a:solidFill>
                <a:latin typeface="Codec Pro"/>
                <a:ea typeface="Codec Pro"/>
                <a:cs typeface="Codec Pro"/>
                <a:sym typeface="Codec Pro"/>
              </a:rPr>
              <a:t> </a:t>
            </a:r>
            <a:r>
              <a:rPr lang="zh-CN" altLang="en-US" sz="2400" dirty="0">
                <a:latin typeface="Codec Pro"/>
                <a:ea typeface="Codec Pro"/>
                <a:cs typeface="Codec Pro"/>
                <a:sym typeface="Codec Pro"/>
              </a:rPr>
              <a:t>在准确率、精确率、</a:t>
            </a:r>
            <a:r>
              <a:rPr lang="en-US" altLang="zh-CN" sz="2400" dirty="0">
                <a:latin typeface="Codec Pro"/>
                <a:ea typeface="Codec Pro"/>
                <a:cs typeface="Codec Pro"/>
                <a:sym typeface="Codec Pro"/>
              </a:rPr>
              <a:t>F1 </a:t>
            </a:r>
            <a:r>
              <a:rPr lang="zh-CN" altLang="en-US" sz="2400" dirty="0">
                <a:latin typeface="Codec Pro"/>
                <a:ea typeface="Codec Pro"/>
                <a:cs typeface="Codec Pro"/>
                <a:sym typeface="Codec Pro"/>
              </a:rPr>
              <a:t>和召回率四项指标上均达 </a:t>
            </a:r>
            <a:r>
              <a:rPr lang="en-US" altLang="zh-CN" sz="2400" dirty="0">
                <a:latin typeface="Codec Pro"/>
                <a:ea typeface="Codec Pro"/>
                <a:cs typeface="Codec Pro"/>
                <a:sym typeface="Codec Pro"/>
              </a:rPr>
              <a:t>0.79</a:t>
            </a:r>
            <a:r>
              <a:rPr lang="zh-CN" altLang="en-US" sz="2400" dirty="0">
                <a:latin typeface="Codec Pro"/>
                <a:ea typeface="Codec Pro"/>
                <a:cs typeface="Codec Pro"/>
                <a:sym typeface="Codec Pro"/>
              </a:rPr>
              <a:t>，为综合表现最佳模型。</a:t>
            </a:r>
          </a:p>
          <a:p>
            <a:pPr marL="514350" indent="-514350">
              <a:lnSpc>
                <a:spcPct val="130000"/>
              </a:lnSpc>
              <a:buFont typeface="+mj-lt"/>
              <a:buAutoNum type="romanUcPeriod"/>
            </a:pPr>
            <a:r>
              <a:rPr lang="zh-CN" altLang="en-US" sz="2400" b="1" dirty="0">
                <a:latin typeface="Codec Pro"/>
                <a:ea typeface="Codec Pro"/>
                <a:cs typeface="Codec Pro"/>
                <a:sym typeface="Codec Pro"/>
              </a:rPr>
              <a:t>传统模型劣势</a:t>
            </a:r>
            <a:r>
              <a:rPr lang="zh-CN" altLang="en-US" sz="2400" dirty="0">
                <a:latin typeface="Codec Pro"/>
                <a:ea typeface="Codec Pro"/>
                <a:cs typeface="Codec Pro"/>
                <a:sym typeface="Codec Pro"/>
              </a:rPr>
              <a:t>：</a:t>
            </a:r>
            <a:r>
              <a:rPr lang="en-US" altLang="zh-CN" sz="2400" dirty="0">
                <a:latin typeface="Codec Pro"/>
                <a:ea typeface="Codec Pro"/>
                <a:cs typeface="Codec Pro"/>
                <a:sym typeface="Codec Pro"/>
              </a:rPr>
              <a:t> Logistic </a:t>
            </a:r>
            <a:r>
              <a:rPr lang="zh-CN" altLang="en-US" sz="2400" dirty="0">
                <a:latin typeface="Codec Pro"/>
                <a:ea typeface="Codec Pro"/>
                <a:cs typeface="Codec Pro"/>
                <a:sym typeface="Codec Pro"/>
              </a:rPr>
              <a:t>回归与随机森林整体表现弱于 </a:t>
            </a:r>
            <a:r>
              <a:rPr lang="en-US" altLang="zh-CN" sz="2400" dirty="0">
                <a:latin typeface="Codec Pro"/>
                <a:ea typeface="Codec Pro"/>
                <a:cs typeface="Codec Pro"/>
                <a:sym typeface="Codec Pro"/>
              </a:rPr>
              <a:t>Baseline</a:t>
            </a:r>
            <a:r>
              <a:rPr lang="zh-CN" altLang="en-US" sz="2400" dirty="0">
                <a:latin typeface="Codec Pro"/>
                <a:ea typeface="Codec Pro"/>
                <a:cs typeface="Codec Pro"/>
                <a:sym typeface="Codec Pro"/>
              </a:rPr>
              <a:t>，尤其 </a:t>
            </a:r>
            <a:r>
              <a:rPr lang="en-US" altLang="zh-CN" sz="2400" dirty="0">
                <a:latin typeface="Codec Pro"/>
                <a:ea typeface="Codec Pro"/>
                <a:cs typeface="Codec Pro"/>
                <a:sym typeface="Codec Pro"/>
              </a:rPr>
              <a:t>Logistic </a:t>
            </a:r>
            <a:r>
              <a:rPr lang="zh-CN" altLang="en-US" sz="2400" dirty="0">
                <a:latin typeface="Codec Pro"/>
                <a:ea typeface="Codec Pro"/>
                <a:cs typeface="Codec Pro"/>
                <a:sym typeface="Codec Pro"/>
              </a:rPr>
              <a:t>在“</a:t>
            </a:r>
            <a:r>
              <a:rPr lang="en-US" altLang="zh-CN" sz="2400" dirty="0">
                <a:latin typeface="Codec Pro"/>
                <a:ea typeface="Codec Pro"/>
                <a:cs typeface="Codec Pro"/>
                <a:sym typeface="Codec Pro"/>
              </a:rPr>
              <a:t>Enrolled”</a:t>
            </a:r>
            <a:r>
              <a:rPr lang="zh-CN" altLang="en-US" sz="2400" dirty="0">
                <a:latin typeface="Codec Pro"/>
                <a:ea typeface="Codec Pro"/>
                <a:cs typeface="Codec Pro"/>
                <a:sym typeface="Codec Pro"/>
              </a:rPr>
              <a:t>召回率（</a:t>
            </a:r>
            <a:r>
              <a:rPr lang="en-US" altLang="zh-CN" sz="2400" dirty="0">
                <a:latin typeface="Codec Pro"/>
                <a:ea typeface="Codec Pro"/>
                <a:cs typeface="Codec Pro"/>
                <a:sym typeface="Codec Pro"/>
              </a:rPr>
              <a:t>0.22</a:t>
            </a:r>
            <a:r>
              <a:rPr lang="zh-CN" altLang="en-US" sz="2400" dirty="0">
                <a:latin typeface="Codec Pro"/>
                <a:ea typeface="Codec Pro"/>
                <a:cs typeface="Codec Pro"/>
                <a:sym typeface="Codec Pro"/>
              </a:rPr>
              <a:t>）上最差，推测是因为</a:t>
            </a:r>
            <a:r>
              <a:rPr lang="zh-CN" altLang="en-US" sz="2400" b="1" dirty="0">
                <a:solidFill>
                  <a:srgbClr val="FF0000"/>
                </a:solidFill>
                <a:latin typeface="Codec Pro"/>
                <a:ea typeface="Codec Pro"/>
                <a:cs typeface="Codec Pro"/>
                <a:sym typeface="Codec Pro"/>
              </a:rPr>
              <a:t>多重共线性</a:t>
            </a:r>
            <a:r>
              <a:rPr lang="zh-CN" altLang="en-US" sz="2400" dirty="0">
                <a:latin typeface="Codec Pro"/>
                <a:ea typeface="Codec Pro"/>
                <a:cs typeface="Codec Pro"/>
                <a:sym typeface="Codec Pro"/>
              </a:rPr>
              <a:t>仍有较大影响。</a:t>
            </a:r>
          </a:p>
          <a:p>
            <a:pPr marL="514350" indent="-514350">
              <a:lnSpc>
                <a:spcPct val="130000"/>
              </a:lnSpc>
              <a:buFont typeface="+mj-lt"/>
              <a:buAutoNum type="romanUcPeriod"/>
            </a:pPr>
            <a:r>
              <a:rPr lang="zh-CN" altLang="en-US" sz="2400" b="1" dirty="0">
                <a:latin typeface="Codec Pro"/>
                <a:ea typeface="Codec Pro"/>
                <a:cs typeface="Codec Pro"/>
                <a:sym typeface="Codec Pro"/>
              </a:rPr>
              <a:t>结构优势分析</a:t>
            </a:r>
            <a:r>
              <a:rPr lang="zh-CN" altLang="en-US" sz="2400" dirty="0">
                <a:latin typeface="Codec Pro"/>
                <a:ea typeface="Codec Pro"/>
                <a:cs typeface="Codec Pro"/>
                <a:sym typeface="Codec Pro"/>
              </a:rPr>
              <a:t>：</a:t>
            </a:r>
          </a:p>
          <a:p>
            <a:pPr marL="971550" lvl="1" indent="-514350">
              <a:lnSpc>
                <a:spcPct val="130000"/>
              </a:lnSpc>
              <a:buFont typeface="+mj-lt"/>
              <a:buAutoNum type="romanUcPeriod"/>
            </a:pPr>
            <a:r>
              <a:rPr lang="zh-CN" altLang="en-US" sz="2400" b="1" dirty="0">
                <a:latin typeface="Codec Pro"/>
                <a:ea typeface="Codec Pro"/>
                <a:cs typeface="Codec Pro"/>
                <a:sym typeface="Codec Pro"/>
              </a:rPr>
              <a:t>梯度提升类模型</a:t>
            </a:r>
            <a:r>
              <a:rPr lang="zh-CN" altLang="en-US" sz="2400" dirty="0">
                <a:latin typeface="Codec Pro"/>
                <a:ea typeface="Codec Pro"/>
                <a:cs typeface="Codec Pro"/>
                <a:sym typeface="Codec Pro"/>
              </a:rPr>
              <a:t>（</a:t>
            </a:r>
            <a:r>
              <a:rPr lang="en-US" altLang="zh-CN" sz="2400" dirty="0">
                <a:latin typeface="Codec Pro"/>
                <a:ea typeface="Codec Pro"/>
                <a:cs typeface="Codec Pro"/>
                <a:sym typeface="Codec Pro"/>
              </a:rPr>
              <a:t>CB</a:t>
            </a:r>
            <a:r>
              <a:rPr lang="zh-CN" altLang="en-US" sz="2400" dirty="0">
                <a:latin typeface="Codec Pro"/>
                <a:ea typeface="Codec Pro"/>
                <a:cs typeface="Codec Pro"/>
                <a:sym typeface="Codec Pro"/>
              </a:rPr>
              <a:t>、</a:t>
            </a:r>
            <a:r>
              <a:rPr lang="en-US" altLang="zh-CN" sz="2400" dirty="0">
                <a:latin typeface="Codec Pro"/>
                <a:ea typeface="Codec Pro"/>
                <a:cs typeface="Codec Pro"/>
                <a:sym typeface="Codec Pro"/>
              </a:rPr>
              <a:t>LGBM</a:t>
            </a:r>
            <a:r>
              <a:rPr lang="zh-CN" altLang="en-US" sz="2400" dirty="0">
                <a:latin typeface="Codec Pro"/>
                <a:ea typeface="Codec Pro"/>
                <a:cs typeface="Codec Pro"/>
                <a:sym typeface="Codec Pro"/>
              </a:rPr>
              <a:t>）</a:t>
            </a:r>
            <a:r>
              <a:rPr lang="zh-CN" altLang="en-US" sz="2400" b="1" dirty="0">
                <a:latin typeface="Codec Pro"/>
                <a:ea typeface="Codec Pro"/>
                <a:cs typeface="Codec Pro"/>
                <a:sym typeface="Codec Pro"/>
              </a:rPr>
              <a:t>能更好处理</a:t>
            </a:r>
            <a:r>
              <a:rPr lang="zh-CN" altLang="en-US" sz="2400" dirty="0">
                <a:latin typeface="Codec Pro"/>
                <a:ea typeface="Codec Pro"/>
                <a:cs typeface="Codec Pro"/>
                <a:sym typeface="Codec Pro"/>
              </a:rPr>
              <a:t>非线性与类别变量；</a:t>
            </a:r>
          </a:p>
          <a:p>
            <a:pPr marL="971550" lvl="1" indent="-514350">
              <a:lnSpc>
                <a:spcPct val="130000"/>
              </a:lnSpc>
              <a:buFont typeface="+mj-lt"/>
              <a:buAutoNum type="romanUcPeriod"/>
            </a:pPr>
            <a:r>
              <a:rPr lang="zh-CN" altLang="en-US" sz="2400" b="1" dirty="0">
                <a:latin typeface="Codec Pro"/>
                <a:ea typeface="Codec Pro"/>
                <a:cs typeface="Codec Pro"/>
                <a:sym typeface="Codec Pro"/>
              </a:rPr>
              <a:t>传统模型</a:t>
            </a:r>
            <a:r>
              <a:rPr lang="zh-CN" altLang="en-US" sz="2400" dirty="0">
                <a:latin typeface="Codec Pro"/>
                <a:ea typeface="Codec Pro"/>
                <a:cs typeface="Codec Pro"/>
                <a:sym typeface="Codec Pro"/>
              </a:rPr>
              <a:t>受限于线性假设与类别不平衡，</a:t>
            </a:r>
            <a:r>
              <a:rPr lang="zh-CN" altLang="en-US" sz="2400" b="1" dirty="0">
                <a:latin typeface="Codec Pro"/>
                <a:ea typeface="Codec Pro"/>
                <a:cs typeface="Codec Pro"/>
                <a:sym typeface="Codec Pro"/>
              </a:rPr>
              <a:t>适应性不足</a:t>
            </a:r>
            <a:r>
              <a:rPr lang="zh-CN" altLang="en-US" sz="2400" dirty="0">
                <a:latin typeface="Codec Pro"/>
                <a:ea typeface="Codec Pro"/>
                <a:cs typeface="Codec Pro"/>
                <a:sym typeface="Codec Pro"/>
              </a:rPr>
              <a:t>。</a:t>
            </a:r>
            <a:endParaRPr lang="en-US" sz="2400" b="1" dirty="0">
              <a:latin typeface="Codec Pro"/>
              <a:ea typeface="Codec Pro"/>
              <a:cs typeface="Codec Pro"/>
              <a:sym typeface="Codec Pro"/>
            </a:endParaRPr>
          </a:p>
        </p:txBody>
      </p:sp>
      <p:sp>
        <p:nvSpPr>
          <p:cNvPr id="17" name="Freeform 3">
            <a:extLst>
              <a:ext uri="{FF2B5EF4-FFF2-40B4-BE49-F238E27FC236}">
                <a16:creationId xmlns:a16="http://schemas.microsoft.com/office/drawing/2014/main" id="{48D4D546-A196-8E6D-0B65-67E351FA2655}"/>
              </a:ext>
            </a:extLst>
          </p:cNvPr>
          <p:cNvSpPr/>
          <p:nvPr/>
        </p:nvSpPr>
        <p:spPr>
          <a:xfrm rot="1075770">
            <a:off x="8429309" y="-2283969"/>
            <a:ext cx="10773433" cy="4977218"/>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zh-CN" altLang="en-US" dirty="0"/>
          </a:p>
        </p:txBody>
      </p:sp>
      <p:sp>
        <p:nvSpPr>
          <p:cNvPr id="9" name="灯片编号占位符 8">
            <a:extLst>
              <a:ext uri="{FF2B5EF4-FFF2-40B4-BE49-F238E27FC236}">
                <a16:creationId xmlns:a16="http://schemas.microsoft.com/office/drawing/2014/main" id="{F52CD772-5E41-9642-457D-E8415A9C25A3}"/>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3913609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C03A-2F19-3411-F1AD-C7EC3CB65F71}"/>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C0131581-9487-8EA7-09DF-0CE965C94FD9}"/>
              </a:ext>
            </a:extLst>
          </p:cNvPr>
          <p:cNvSpPr txBox="1"/>
          <p:nvPr/>
        </p:nvSpPr>
        <p:spPr>
          <a:xfrm>
            <a:off x="650277" y="4154350"/>
            <a:ext cx="8910925" cy="533255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400" b="1" dirty="0">
                <a:solidFill>
                  <a:srgbClr val="1B131B"/>
                </a:solidFill>
                <a:latin typeface="Codec Pro"/>
                <a:ea typeface="Codec Pro"/>
                <a:cs typeface="Codec Pro"/>
                <a:sym typeface="Codec Pro"/>
              </a:rPr>
              <a:t>动机：“在读（</a:t>
            </a:r>
            <a:r>
              <a:rPr lang="en-US" altLang="zh-CN" sz="2400" b="1" dirty="0">
                <a:solidFill>
                  <a:srgbClr val="1B131B"/>
                </a:solidFill>
                <a:latin typeface="Codec Pro"/>
                <a:ea typeface="Codec Pro"/>
                <a:cs typeface="Codec Pro"/>
                <a:sym typeface="Codec Pro"/>
              </a:rPr>
              <a:t>Enrolled</a:t>
            </a:r>
            <a:r>
              <a:rPr lang="zh-CN" altLang="en-US" sz="2400" b="1" dirty="0">
                <a:solidFill>
                  <a:srgbClr val="1B131B"/>
                </a:solidFill>
                <a:latin typeface="Codec Pro"/>
                <a:ea typeface="Codec Pro"/>
                <a:cs typeface="Codec Pro"/>
                <a:sym typeface="Codec Pro"/>
              </a:rPr>
              <a:t>）” 属于尚未完成学业的中间状态，本质上是一种未来将被划归为“辍学”或“毕业”的过渡标签。</a:t>
            </a:r>
            <a:endParaRPr lang="en-US" altLang="zh-CN" sz="2400" b="1" dirty="0">
              <a:solidFill>
                <a:srgbClr val="1B131B"/>
              </a:solidFill>
              <a:latin typeface="Codec Pro"/>
              <a:ea typeface="Codec Pro"/>
              <a:cs typeface="Codec Pro"/>
              <a:sym typeface="Codec Pro"/>
            </a:endParaRPr>
          </a:p>
          <a:p>
            <a:pPr marL="342900" indent="-342900">
              <a:lnSpc>
                <a:spcPct val="130000"/>
              </a:lnSpc>
              <a:buFont typeface="Arial" panose="020B0604020202020204" pitchFamily="34" charset="0"/>
              <a:buChar char="•"/>
            </a:pPr>
            <a:r>
              <a:rPr lang="zh-CN" altLang="en-US" sz="2400" b="1" dirty="0">
                <a:solidFill>
                  <a:srgbClr val="1B131B"/>
                </a:solidFill>
                <a:latin typeface="Codec Pro"/>
                <a:ea typeface="Codec Pro"/>
                <a:cs typeface="Codec Pro"/>
                <a:sym typeface="Codec Pro"/>
              </a:rPr>
              <a:t>我们将任务简化为“辍学”与“未辍学”之间的二分类，更符合实际干预需求，也可能带来更清晰、更稳定的模型表现。</a:t>
            </a:r>
            <a:endParaRPr lang="en-US" altLang="zh-CN" sz="2400" b="1" dirty="0">
              <a:solidFill>
                <a:srgbClr val="1B131B"/>
              </a:solidFill>
              <a:latin typeface="Codec Pro"/>
              <a:ea typeface="Codec Pro"/>
              <a:cs typeface="Codec Pro"/>
              <a:sym typeface="Codec Pro"/>
            </a:endParaRPr>
          </a:p>
          <a:p>
            <a:pPr marL="342900" indent="-342900">
              <a:lnSpc>
                <a:spcPct val="130000"/>
              </a:lnSpc>
              <a:buFont typeface="Arial" panose="020B0604020202020204" pitchFamily="34" charset="0"/>
              <a:buChar char="•"/>
            </a:pPr>
            <a:r>
              <a:rPr lang="zh-CN" altLang="en-US" sz="2400" b="1" dirty="0">
                <a:solidFill>
                  <a:srgbClr val="1B131B"/>
                </a:solidFill>
                <a:latin typeface="Codec Pro"/>
                <a:ea typeface="Codec Pro"/>
                <a:cs typeface="Codec Pro"/>
                <a:sym typeface="Codec Pro"/>
              </a:rPr>
              <a:t>构建了四个二分类模型：</a:t>
            </a:r>
            <a:endParaRPr lang="en-US" altLang="zh-CN" sz="2400" b="1" dirty="0">
              <a:solidFill>
                <a:srgbClr val="1B131B"/>
              </a:solidFill>
              <a:latin typeface="Codec Pro"/>
              <a:ea typeface="Codec Pro"/>
              <a:cs typeface="Codec Pro"/>
              <a:sym typeface="Codec Pro"/>
            </a:endParaRPr>
          </a:p>
          <a:p>
            <a:pPr marL="800100" lvl="1" indent="-342900">
              <a:lnSpc>
                <a:spcPct val="130000"/>
              </a:lnSpc>
              <a:buFont typeface="Arial" panose="020B0604020202020204" pitchFamily="34" charset="0"/>
              <a:buChar char="•"/>
            </a:pPr>
            <a:r>
              <a:rPr lang="en-US" altLang="zh-CN" sz="2400" b="1" dirty="0" err="1">
                <a:solidFill>
                  <a:srgbClr val="1B131B"/>
                </a:solidFill>
                <a:latin typeface="Codec Pro"/>
                <a:ea typeface="Codec Pro"/>
                <a:cs typeface="Codec Pro"/>
                <a:sym typeface="Codec Pro"/>
              </a:rPr>
              <a:t>CB_bi</a:t>
            </a:r>
            <a:endParaRPr lang="en-US" altLang="zh-CN" sz="2400" b="1" dirty="0">
              <a:solidFill>
                <a:srgbClr val="1B131B"/>
              </a:solidFill>
              <a:latin typeface="Codec Pro"/>
              <a:ea typeface="Codec Pro"/>
              <a:cs typeface="Codec Pro"/>
              <a:sym typeface="Codec Pro"/>
            </a:endParaRPr>
          </a:p>
          <a:p>
            <a:pPr marL="800100" lvl="1" indent="-342900">
              <a:lnSpc>
                <a:spcPct val="130000"/>
              </a:lnSpc>
              <a:buFont typeface="Arial" panose="020B0604020202020204" pitchFamily="34" charset="0"/>
              <a:buChar char="•"/>
            </a:pPr>
            <a:r>
              <a:rPr lang="en-US" altLang="zh-CN" sz="2400" b="1" dirty="0" err="1">
                <a:solidFill>
                  <a:srgbClr val="1B131B"/>
                </a:solidFill>
                <a:latin typeface="Codec Pro"/>
                <a:ea typeface="Codec Pro"/>
                <a:cs typeface="Codec Pro"/>
                <a:sym typeface="Codec Pro"/>
              </a:rPr>
              <a:t>LGBM_bi</a:t>
            </a:r>
            <a:endParaRPr lang="en-US" altLang="zh-CN" sz="2400" b="1" dirty="0">
              <a:solidFill>
                <a:srgbClr val="1B131B"/>
              </a:solidFill>
              <a:latin typeface="Codec Pro"/>
              <a:ea typeface="Codec Pro"/>
              <a:cs typeface="Codec Pro"/>
              <a:sym typeface="Codec Pro"/>
            </a:endParaRPr>
          </a:p>
          <a:p>
            <a:pPr marL="800100" lvl="1" indent="-342900">
              <a:lnSpc>
                <a:spcPct val="130000"/>
              </a:lnSpc>
              <a:buFont typeface="Arial" panose="020B0604020202020204" pitchFamily="34" charset="0"/>
              <a:buChar char="•"/>
            </a:pPr>
            <a:r>
              <a:rPr lang="en-US" altLang="zh-CN" sz="2400" b="1" dirty="0" err="1">
                <a:solidFill>
                  <a:srgbClr val="1B131B"/>
                </a:solidFill>
                <a:latin typeface="Codec Pro"/>
                <a:ea typeface="Codec Pro"/>
                <a:cs typeface="Codec Pro"/>
                <a:sym typeface="Codec Pro"/>
              </a:rPr>
              <a:t>tuned_CB_bi</a:t>
            </a:r>
            <a:r>
              <a:rPr lang="en-US" altLang="zh-CN" sz="2400" b="1" dirty="0">
                <a:solidFill>
                  <a:srgbClr val="1B131B"/>
                </a:solidFill>
                <a:latin typeface="Codec Pro"/>
                <a:ea typeface="Codec Pro"/>
                <a:cs typeface="Codec Pro"/>
                <a:sym typeface="Codec Pro"/>
              </a:rPr>
              <a:t> </a:t>
            </a:r>
            <a:r>
              <a:rPr lang="zh-CN" altLang="en-US" sz="2400" b="1" dirty="0">
                <a:solidFill>
                  <a:srgbClr val="1B131B"/>
                </a:solidFill>
                <a:latin typeface="Codec Pro"/>
                <a:ea typeface="Codec Pro"/>
                <a:cs typeface="Codec Pro"/>
                <a:sym typeface="Codec Pro"/>
              </a:rPr>
              <a:t>（参数优化）</a:t>
            </a:r>
            <a:endParaRPr lang="en-US" altLang="zh-CN" sz="2400" b="1" dirty="0">
              <a:solidFill>
                <a:srgbClr val="1B131B"/>
              </a:solidFill>
              <a:latin typeface="Codec Pro"/>
              <a:ea typeface="Codec Pro"/>
              <a:cs typeface="Codec Pro"/>
              <a:sym typeface="Codec Pro"/>
            </a:endParaRPr>
          </a:p>
          <a:p>
            <a:pPr marL="800100" lvl="1" indent="-342900">
              <a:lnSpc>
                <a:spcPct val="130000"/>
              </a:lnSpc>
              <a:buFont typeface="Arial" panose="020B0604020202020204" pitchFamily="34" charset="0"/>
              <a:buChar char="•"/>
            </a:pPr>
            <a:r>
              <a:rPr lang="en-US" altLang="zh-CN" sz="2400" b="1" dirty="0" err="1">
                <a:solidFill>
                  <a:srgbClr val="1B131B"/>
                </a:solidFill>
                <a:latin typeface="Codec Pro"/>
                <a:ea typeface="Codec Pro"/>
                <a:cs typeface="Codec Pro"/>
                <a:sym typeface="Codec Pro"/>
              </a:rPr>
              <a:t>tuned_LGBM_bi</a:t>
            </a:r>
            <a:r>
              <a:rPr lang="zh-CN" altLang="en-US" sz="2400" b="1" dirty="0">
                <a:solidFill>
                  <a:srgbClr val="1B131B"/>
                </a:solidFill>
                <a:latin typeface="Codec Pro"/>
                <a:ea typeface="Codec Pro"/>
                <a:cs typeface="Codec Pro"/>
                <a:sym typeface="Codec Pro"/>
              </a:rPr>
              <a:t>（参数优化）</a:t>
            </a:r>
            <a:endParaRPr lang="en-US" altLang="zh-CN" sz="2400" b="1" dirty="0">
              <a:solidFill>
                <a:srgbClr val="1B131B"/>
              </a:solidFill>
              <a:latin typeface="Codec Pro"/>
              <a:ea typeface="Codec Pro"/>
              <a:cs typeface="Codec Pro"/>
              <a:sym typeface="Codec Pro"/>
            </a:endParaRPr>
          </a:p>
          <a:p>
            <a:pPr marL="342900" indent="-342900">
              <a:lnSpc>
                <a:spcPct val="130000"/>
              </a:lnSpc>
              <a:buFont typeface="Arial" panose="020B0604020202020204" pitchFamily="34" charset="0"/>
              <a:buChar char="•"/>
            </a:pPr>
            <a:r>
              <a:rPr lang="zh-CN" altLang="en-US" sz="2400" b="1" dirty="0">
                <a:solidFill>
                  <a:srgbClr val="1B131B"/>
                </a:solidFill>
                <a:latin typeface="Codec Pro"/>
                <a:ea typeface="Codec Pro"/>
                <a:cs typeface="Codec Pro"/>
                <a:sym typeface="Codec Pro"/>
              </a:rPr>
              <a:t>数据预处理：移除了所有标签为“</a:t>
            </a:r>
            <a:r>
              <a:rPr lang="en-US" altLang="zh-CN" sz="2400" b="1" dirty="0">
                <a:solidFill>
                  <a:srgbClr val="1B131B"/>
                </a:solidFill>
                <a:latin typeface="Codec Pro"/>
                <a:ea typeface="Codec Pro"/>
                <a:cs typeface="Codec Pro"/>
                <a:sym typeface="Codec Pro"/>
              </a:rPr>
              <a:t>Enrolled”</a:t>
            </a:r>
            <a:r>
              <a:rPr lang="zh-CN" altLang="en-US" sz="2400" b="1" dirty="0">
                <a:solidFill>
                  <a:srgbClr val="1B131B"/>
                </a:solidFill>
                <a:latin typeface="Codec Pro"/>
                <a:ea typeface="Codec Pro"/>
                <a:cs typeface="Codec Pro"/>
                <a:sym typeface="Codec Pro"/>
              </a:rPr>
              <a:t>的样本，仅保留“</a:t>
            </a:r>
            <a:r>
              <a:rPr lang="en-US" altLang="zh-CN" sz="2400" b="1" dirty="0">
                <a:solidFill>
                  <a:srgbClr val="1B131B"/>
                </a:solidFill>
                <a:latin typeface="Codec Pro"/>
                <a:ea typeface="Codec Pro"/>
                <a:cs typeface="Codec Pro"/>
                <a:sym typeface="Codec Pro"/>
              </a:rPr>
              <a:t>Dropout”</a:t>
            </a:r>
            <a:r>
              <a:rPr lang="zh-CN" altLang="en-US" sz="2400" b="1" dirty="0">
                <a:solidFill>
                  <a:srgbClr val="1B131B"/>
                </a:solidFill>
                <a:latin typeface="Codec Pro"/>
                <a:ea typeface="Codec Pro"/>
                <a:cs typeface="Codec Pro"/>
                <a:sym typeface="Codec Pro"/>
              </a:rPr>
              <a:t>与“</a:t>
            </a:r>
            <a:r>
              <a:rPr lang="en-US" altLang="zh-CN" sz="2400" b="1" dirty="0">
                <a:solidFill>
                  <a:srgbClr val="1B131B"/>
                </a:solidFill>
                <a:latin typeface="Codec Pro"/>
                <a:ea typeface="Codec Pro"/>
                <a:cs typeface="Codec Pro"/>
                <a:sym typeface="Codec Pro"/>
              </a:rPr>
              <a:t>Graduated”</a:t>
            </a:r>
            <a:r>
              <a:rPr lang="zh-CN" altLang="en-US" sz="2400" b="1" dirty="0">
                <a:solidFill>
                  <a:srgbClr val="1B131B"/>
                </a:solidFill>
                <a:latin typeface="Codec Pro"/>
                <a:ea typeface="Codec Pro"/>
                <a:cs typeface="Codec Pro"/>
                <a:sym typeface="Codec Pro"/>
              </a:rPr>
              <a:t>两个类</a:t>
            </a:r>
            <a:endParaRPr lang="en-US" altLang="zh-CN" sz="2400" b="1" dirty="0">
              <a:solidFill>
                <a:srgbClr val="1B131B"/>
              </a:solidFill>
              <a:latin typeface="Codec Pro"/>
              <a:ea typeface="Codec Pro"/>
              <a:cs typeface="Codec Pro"/>
              <a:sym typeface="Codec Pro"/>
            </a:endParaRPr>
          </a:p>
        </p:txBody>
      </p:sp>
      <p:sp>
        <p:nvSpPr>
          <p:cNvPr id="4" name="TextBox 9">
            <a:extLst>
              <a:ext uri="{FF2B5EF4-FFF2-40B4-BE49-F238E27FC236}">
                <a16:creationId xmlns:a16="http://schemas.microsoft.com/office/drawing/2014/main" id="{83CEA031-A151-1D17-6E11-351761E255CD}"/>
              </a:ext>
            </a:extLst>
          </p:cNvPr>
          <p:cNvSpPr txBox="1"/>
          <p:nvPr/>
        </p:nvSpPr>
        <p:spPr>
          <a:xfrm>
            <a:off x="614075" y="2294381"/>
            <a:ext cx="11642762" cy="1096519"/>
          </a:xfrm>
          <a:prstGeom prst="rect">
            <a:avLst/>
          </a:prstGeom>
        </p:spPr>
        <p:txBody>
          <a:bodyPr wrap="square"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方法与算法  </a:t>
            </a:r>
            <a:r>
              <a:rPr lang="en-US" altLang="zh-CN" sz="2800" b="1" dirty="0">
                <a:solidFill>
                  <a:srgbClr val="1B131B"/>
                </a:solidFill>
                <a:latin typeface="Codec Pro Bold"/>
                <a:ea typeface="Codec Pro Bold"/>
                <a:cs typeface="Codec Pro Bold"/>
                <a:sym typeface="Codec Pro Bold"/>
              </a:rPr>
              <a:t>IV. </a:t>
            </a:r>
            <a:r>
              <a:rPr lang="zh-CN" altLang="en-US" sz="3600" b="1" dirty="0">
                <a:solidFill>
                  <a:srgbClr val="2667FF"/>
                </a:solidFill>
                <a:latin typeface="Codec Pro Bold"/>
                <a:ea typeface="Codec Pro Bold"/>
                <a:cs typeface="Codec Pro Bold"/>
                <a:sym typeface="Codec Pro Bold"/>
              </a:rPr>
              <a:t>二分类</a:t>
            </a:r>
            <a:r>
              <a:rPr lang="zh-CN" altLang="en-US" sz="2800" b="1" dirty="0">
                <a:solidFill>
                  <a:srgbClr val="1B131B"/>
                </a:solidFill>
                <a:latin typeface="Codec Pro Bold"/>
                <a:ea typeface="Codec Pro Bold"/>
                <a:cs typeface="Codec Pro Bold"/>
                <a:sym typeface="Codec Pro Bold"/>
              </a:rPr>
              <a:t>模型</a:t>
            </a:r>
            <a:endParaRPr lang="en-US" sz="8499" b="1" dirty="0">
              <a:solidFill>
                <a:srgbClr val="1B131B"/>
              </a:solidFill>
              <a:latin typeface="Codec Pro Bold"/>
              <a:ea typeface="Codec Pro Bold"/>
              <a:cs typeface="Codec Pro Bold"/>
              <a:sym typeface="Codec Pro Bold"/>
            </a:endParaRPr>
          </a:p>
        </p:txBody>
      </p:sp>
      <p:grpSp>
        <p:nvGrpSpPr>
          <p:cNvPr id="21" name="组合 20">
            <a:extLst>
              <a:ext uri="{FF2B5EF4-FFF2-40B4-BE49-F238E27FC236}">
                <a16:creationId xmlns:a16="http://schemas.microsoft.com/office/drawing/2014/main" id="{36DE8AEB-0400-EAEA-7101-FD074F8E4166}"/>
              </a:ext>
            </a:extLst>
          </p:cNvPr>
          <p:cNvGrpSpPr/>
          <p:nvPr/>
        </p:nvGrpSpPr>
        <p:grpSpPr>
          <a:xfrm>
            <a:off x="12420600" y="351455"/>
            <a:ext cx="3638149" cy="3271217"/>
            <a:chOff x="9685024" y="119683"/>
            <a:chExt cx="3638149" cy="3271217"/>
          </a:xfrm>
        </p:grpSpPr>
        <p:pic>
          <p:nvPicPr>
            <p:cNvPr id="17" name="图片 16">
              <a:extLst>
                <a:ext uri="{FF2B5EF4-FFF2-40B4-BE49-F238E27FC236}">
                  <a16:creationId xmlns:a16="http://schemas.microsoft.com/office/drawing/2014/main" id="{D00CD5B1-4DF2-15B7-9A5E-6A10D7301B02}"/>
                </a:ext>
              </a:extLst>
            </p:cNvPr>
            <p:cNvPicPr>
              <a:picLocks noChangeAspect="1"/>
            </p:cNvPicPr>
            <p:nvPr/>
          </p:nvPicPr>
          <p:blipFill>
            <a:blip r:embed="rId2"/>
            <a:srcRect l="73772" r="786"/>
            <a:stretch>
              <a:fillRect/>
            </a:stretch>
          </p:blipFill>
          <p:spPr>
            <a:xfrm>
              <a:off x="11125200" y="119683"/>
              <a:ext cx="2197973" cy="3271217"/>
            </a:xfrm>
            <a:prstGeom prst="rect">
              <a:avLst/>
            </a:prstGeom>
          </p:spPr>
        </p:pic>
        <p:pic>
          <p:nvPicPr>
            <p:cNvPr id="19" name="图片 18">
              <a:extLst>
                <a:ext uri="{FF2B5EF4-FFF2-40B4-BE49-F238E27FC236}">
                  <a16:creationId xmlns:a16="http://schemas.microsoft.com/office/drawing/2014/main" id="{35004656-C5DC-DB78-0C20-74DBFE2FBB57}"/>
                </a:ext>
              </a:extLst>
            </p:cNvPr>
            <p:cNvPicPr>
              <a:picLocks noChangeAspect="1"/>
            </p:cNvPicPr>
            <p:nvPr/>
          </p:nvPicPr>
          <p:blipFill>
            <a:blip r:embed="rId2"/>
            <a:srcRect r="82957"/>
            <a:stretch>
              <a:fillRect/>
            </a:stretch>
          </p:blipFill>
          <p:spPr>
            <a:xfrm>
              <a:off x="9685024" y="119683"/>
              <a:ext cx="1472413" cy="3271217"/>
            </a:xfrm>
            <a:prstGeom prst="rect">
              <a:avLst/>
            </a:prstGeom>
          </p:spPr>
        </p:pic>
      </p:grpSp>
      <p:sp>
        <p:nvSpPr>
          <p:cNvPr id="20" name="文本框 19">
            <a:extLst>
              <a:ext uri="{FF2B5EF4-FFF2-40B4-BE49-F238E27FC236}">
                <a16:creationId xmlns:a16="http://schemas.microsoft.com/office/drawing/2014/main" id="{D56513B8-AC36-7E3A-3A72-3A1DB2F61D7D}"/>
              </a:ext>
            </a:extLst>
          </p:cNvPr>
          <p:cNvSpPr txBox="1"/>
          <p:nvPr/>
        </p:nvSpPr>
        <p:spPr>
          <a:xfrm>
            <a:off x="11100816" y="3728117"/>
            <a:ext cx="7162800" cy="707886"/>
          </a:xfrm>
          <a:prstGeom prst="rect">
            <a:avLst/>
          </a:prstGeom>
          <a:noFill/>
        </p:spPr>
        <p:txBody>
          <a:bodyPr wrap="square">
            <a:spAutoFit/>
          </a:bodyPr>
          <a:lstStyle/>
          <a:p>
            <a:pPr algn="ctr"/>
            <a:r>
              <a:rPr lang="zh-CN" altLang="en-US" sz="2000" b="1" dirty="0">
                <a:solidFill>
                  <a:srgbClr val="0000FF"/>
                </a:solidFill>
                <a:latin typeface="Codec Pro"/>
                <a:ea typeface="Codec Pro"/>
                <a:cs typeface="Codec Pro"/>
                <a:sym typeface="Codec Pro"/>
              </a:rPr>
              <a:t>在三分类模型训练结果中，我们注意到：</a:t>
            </a:r>
            <a:endParaRPr lang="en-US" altLang="zh-CN" sz="2000" b="1" dirty="0">
              <a:solidFill>
                <a:srgbClr val="0000FF"/>
              </a:solidFill>
              <a:latin typeface="Codec Pro"/>
              <a:ea typeface="Codec Pro"/>
              <a:cs typeface="Codec Pro"/>
              <a:sym typeface="Codec Pro"/>
            </a:endParaRPr>
          </a:p>
          <a:p>
            <a:pPr algn="ctr"/>
            <a:r>
              <a:rPr lang="zh-CN" altLang="en-US" sz="2000" b="1" dirty="0">
                <a:solidFill>
                  <a:srgbClr val="0000FF"/>
                </a:solidFill>
                <a:latin typeface="Codec Pro"/>
                <a:ea typeface="Codec Pro"/>
                <a:cs typeface="Codec Pro"/>
                <a:sym typeface="Codec Pro"/>
              </a:rPr>
              <a:t>所有模型在对“</a:t>
            </a:r>
            <a:r>
              <a:rPr lang="en-US" altLang="zh-CN" sz="2000" b="1" dirty="0">
                <a:solidFill>
                  <a:srgbClr val="0000FF"/>
                </a:solidFill>
                <a:latin typeface="Codec Pro"/>
                <a:ea typeface="Codec Pro"/>
                <a:cs typeface="Codec Pro"/>
                <a:sym typeface="Codec Pro"/>
              </a:rPr>
              <a:t>Enrolled”</a:t>
            </a:r>
            <a:r>
              <a:rPr lang="zh-CN" altLang="en-US" sz="2000" b="1" dirty="0">
                <a:solidFill>
                  <a:srgbClr val="0000FF"/>
                </a:solidFill>
                <a:latin typeface="Codec Pro"/>
                <a:ea typeface="Codec Pro"/>
                <a:cs typeface="Codec Pro"/>
                <a:sym typeface="Codec Pro"/>
              </a:rPr>
              <a:t>（在读）类别的预测表现均不理想。</a:t>
            </a:r>
          </a:p>
        </p:txBody>
      </p:sp>
      <p:pic>
        <p:nvPicPr>
          <p:cNvPr id="23" name="图片 22">
            <a:extLst>
              <a:ext uri="{FF2B5EF4-FFF2-40B4-BE49-F238E27FC236}">
                <a16:creationId xmlns:a16="http://schemas.microsoft.com/office/drawing/2014/main" id="{BD8E2765-BC68-E686-7482-3A5ABD5E713E}"/>
              </a:ext>
            </a:extLst>
          </p:cNvPr>
          <p:cNvPicPr>
            <a:picLocks noChangeAspect="1"/>
          </p:cNvPicPr>
          <p:nvPr/>
        </p:nvPicPr>
        <p:blipFill>
          <a:blip r:embed="rId3"/>
          <a:stretch>
            <a:fillRect/>
          </a:stretch>
        </p:blipFill>
        <p:spPr>
          <a:xfrm>
            <a:off x="9657146" y="5143500"/>
            <a:ext cx="8630854" cy="2676899"/>
          </a:xfrm>
          <a:prstGeom prst="rect">
            <a:avLst/>
          </a:prstGeom>
        </p:spPr>
      </p:pic>
      <p:sp>
        <p:nvSpPr>
          <p:cNvPr id="24" name="文本框 23">
            <a:extLst>
              <a:ext uri="{FF2B5EF4-FFF2-40B4-BE49-F238E27FC236}">
                <a16:creationId xmlns:a16="http://schemas.microsoft.com/office/drawing/2014/main" id="{55C9499B-4C7B-8724-FF05-7C55235F5A55}"/>
              </a:ext>
            </a:extLst>
          </p:cNvPr>
          <p:cNvSpPr txBox="1"/>
          <p:nvPr/>
        </p:nvSpPr>
        <p:spPr>
          <a:xfrm>
            <a:off x="10820400" y="8115300"/>
            <a:ext cx="7162800" cy="1323439"/>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solidFill>
                  <a:srgbClr val="0000FF"/>
                </a:solidFill>
                <a:latin typeface="Codec Pro"/>
                <a:ea typeface="Codec Pro"/>
                <a:cs typeface="Codec Pro"/>
                <a:sym typeface="Codec Pro"/>
              </a:rPr>
              <a:t>整体性能大幅提升：四个二分类模型准确率均超 </a:t>
            </a:r>
            <a:r>
              <a:rPr lang="en-US" altLang="zh-CN" sz="2000" b="1" dirty="0">
                <a:solidFill>
                  <a:srgbClr val="0000FF"/>
                </a:solidFill>
                <a:latin typeface="Codec Pro"/>
                <a:ea typeface="Codec Pro"/>
                <a:cs typeface="Codec Pro"/>
                <a:sym typeface="Codec Pro"/>
              </a:rPr>
              <a:t>90%</a:t>
            </a:r>
            <a:r>
              <a:rPr lang="zh-CN" altLang="en-US" sz="2000" b="1" dirty="0">
                <a:solidFill>
                  <a:srgbClr val="0000FF"/>
                </a:solidFill>
                <a:latin typeface="Codec Pro"/>
                <a:ea typeface="Codec Pro"/>
                <a:cs typeface="Codec Pro"/>
                <a:sym typeface="Codec Pro"/>
              </a:rPr>
              <a:t>，显著优于三分类最佳模型 </a:t>
            </a:r>
            <a:r>
              <a:rPr lang="en-US" altLang="zh-CN" sz="2000" b="1" dirty="0">
                <a:solidFill>
                  <a:srgbClr val="0000FF"/>
                </a:solidFill>
                <a:latin typeface="Codec Pro"/>
                <a:ea typeface="Codec Pro"/>
                <a:cs typeface="Codec Pro"/>
                <a:sym typeface="Codec Pro"/>
              </a:rPr>
              <a:t>LGBM</a:t>
            </a:r>
            <a:r>
              <a:rPr lang="zh-CN" altLang="en-US" sz="2000" b="1" dirty="0">
                <a:solidFill>
                  <a:srgbClr val="0000FF"/>
                </a:solidFill>
                <a:latin typeface="Codec Pro"/>
                <a:ea typeface="Codec Pro"/>
                <a:cs typeface="Codec Pro"/>
                <a:sym typeface="Codec Pro"/>
              </a:rPr>
              <a:t>（</a:t>
            </a:r>
            <a:r>
              <a:rPr lang="en-US" altLang="zh-CN" sz="2000" b="1" dirty="0">
                <a:solidFill>
                  <a:srgbClr val="0000FF"/>
                </a:solidFill>
                <a:latin typeface="Codec Pro"/>
                <a:ea typeface="Codec Pro"/>
                <a:cs typeface="Codec Pro"/>
                <a:sym typeface="Codec Pro"/>
              </a:rPr>
              <a:t>79%</a:t>
            </a:r>
            <a:r>
              <a:rPr lang="zh-CN" altLang="en-US" sz="2000" b="1" dirty="0">
                <a:solidFill>
                  <a:srgbClr val="0000FF"/>
                </a:solidFill>
                <a:latin typeface="Codec Pro"/>
                <a:ea typeface="Codec Pro"/>
                <a:cs typeface="Codec Pro"/>
                <a:sym typeface="Codec Pro"/>
              </a:rPr>
              <a:t>）。</a:t>
            </a:r>
          </a:p>
          <a:p>
            <a:pPr marL="342900" indent="-342900">
              <a:buFont typeface="Arial" panose="020B0604020202020204" pitchFamily="34" charset="0"/>
              <a:buChar char="•"/>
            </a:pPr>
            <a:r>
              <a:rPr lang="en-US" altLang="zh-CN" sz="2000" b="1" dirty="0">
                <a:solidFill>
                  <a:srgbClr val="0000FF"/>
                </a:solidFill>
                <a:latin typeface="Codec Pro"/>
                <a:ea typeface="Codec Pro"/>
                <a:cs typeface="Codec Pro"/>
                <a:sym typeface="Codec Pro"/>
              </a:rPr>
              <a:t>Baseline </a:t>
            </a:r>
            <a:r>
              <a:rPr lang="zh-CN" altLang="en-US" sz="2000" b="1" dirty="0">
                <a:solidFill>
                  <a:srgbClr val="0000FF"/>
                </a:solidFill>
                <a:latin typeface="Codec Pro"/>
                <a:ea typeface="Codec Pro"/>
                <a:cs typeface="Codec Pro"/>
                <a:sym typeface="Codec Pro"/>
              </a:rPr>
              <a:t>差距明显：</a:t>
            </a:r>
            <a:r>
              <a:rPr lang="en-US" altLang="zh-CN" sz="2000" b="1" dirty="0" err="1">
                <a:solidFill>
                  <a:srgbClr val="0000FF"/>
                </a:solidFill>
                <a:latin typeface="Codec Pro"/>
                <a:ea typeface="Codec Pro"/>
                <a:cs typeface="Codec Pro"/>
                <a:sym typeface="Codec Pro"/>
              </a:rPr>
              <a:t>Baseline_bi</a:t>
            </a:r>
            <a:r>
              <a:rPr lang="en-US" altLang="zh-CN" sz="2000" b="1" dirty="0">
                <a:solidFill>
                  <a:srgbClr val="0000FF"/>
                </a:solidFill>
                <a:latin typeface="Codec Pro"/>
                <a:ea typeface="Codec Pro"/>
                <a:cs typeface="Codec Pro"/>
                <a:sym typeface="Codec Pro"/>
              </a:rPr>
              <a:t> </a:t>
            </a:r>
            <a:r>
              <a:rPr lang="zh-CN" altLang="en-US" sz="2000" b="1" dirty="0">
                <a:solidFill>
                  <a:srgbClr val="0000FF"/>
                </a:solidFill>
                <a:latin typeface="Codec Pro"/>
                <a:ea typeface="Codec Pro"/>
                <a:cs typeface="Codec Pro"/>
                <a:sym typeface="Codec Pro"/>
              </a:rPr>
              <a:t>准确率仅 </a:t>
            </a:r>
            <a:r>
              <a:rPr lang="en-US" altLang="zh-CN" sz="2000" b="1" dirty="0">
                <a:solidFill>
                  <a:srgbClr val="0000FF"/>
                </a:solidFill>
                <a:latin typeface="Codec Pro"/>
                <a:ea typeface="Codec Pro"/>
                <a:cs typeface="Codec Pro"/>
                <a:sym typeface="Codec Pro"/>
              </a:rPr>
              <a:t>0.8769</a:t>
            </a:r>
            <a:r>
              <a:rPr lang="zh-CN" altLang="en-US" sz="2000" b="1" dirty="0">
                <a:solidFill>
                  <a:srgbClr val="0000FF"/>
                </a:solidFill>
                <a:latin typeface="Codec Pro"/>
                <a:ea typeface="Codec Pro"/>
                <a:cs typeface="Codec Pro"/>
                <a:sym typeface="Codec Pro"/>
              </a:rPr>
              <a:t>，</a:t>
            </a:r>
            <a:r>
              <a:rPr lang="en-US" altLang="zh-CN" sz="2000" b="1" dirty="0">
                <a:solidFill>
                  <a:srgbClr val="0000FF"/>
                </a:solidFill>
                <a:latin typeface="Codec Pro"/>
                <a:ea typeface="Codec Pro"/>
                <a:cs typeface="Codec Pro"/>
                <a:sym typeface="Codec Pro"/>
              </a:rPr>
              <a:t>F1 </a:t>
            </a:r>
            <a:r>
              <a:rPr lang="zh-CN" altLang="en-US" sz="2000" b="1" dirty="0">
                <a:solidFill>
                  <a:srgbClr val="0000FF"/>
                </a:solidFill>
                <a:latin typeface="Codec Pro"/>
                <a:ea typeface="Codec Pro"/>
                <a:cs typeface="Codec Pro"/>
                <a:sym typeface="Codec Pro"/>
              </a:rPr>
              <a:t>为 </a:t>
            </a:r>
            <a:r>
              <a:rPr lang="en-US" altLang="zh-CN" sz="2000" b="1" dirty="0">
                <a:solidFill>
                  <a:srgbClr val="0000FF"/>
                </a:solidFill>
                <a:latin typeface="Codec Pro"/>
                <a:ea typeface="Codec Pro"/>
                <a:cs typeface="Codec Pro"/>
                <a:sym typeface="Codec Pro"/>
              </a:rPr>
              <a:t>0.8834</a:t>
            </a:r>
            <a:r>
              <a:rPr lang="zh-CN" altLang="en-US" sz="2000" b="1" dirty="0">
                <a:solidFill>
                  <a:srgbClr val="0000FF"/>
                </a:solidFill>
                <a:latin typeface="Codec Pro"/>
                <a:ea typeface="Codec Pro"/>
                <a:cs typeface="Codec Pro"/>
                <a:sym typeface="Codec Pro"/>
              </a:rPr>
              <a:t>，各项指标均低于我们训练的模型。</a:t>
            </a:r>
          </a:p>
        </p:txBody>
      </p:sp>
      <p:grpSp>
        <p:nvGrpSpPr>
          <p:cNvPr id="25" name="组合 24">
            <a:extLst>
              <a:ext uri="{FF2B5EF4-FFF2-40B4-BE49-F238E27FC236}">
                <a16:creationId xmlns:a16="http://schemas.microsoft.com/office/drawing/2014/main" id="{ED10B9C8-A859-4735-2971-028739421FE5}"/>
              </a:ext>
            </a:extLst>
          </p:cNvPr>
          <p:cNvGrpSpPr/>
          <p:nvPr/>
        </p:nvGrpSpPr>
        <p:grpSpPr>
          <a:xfrm>
            <a:off x="338634" y="262472"/>
            <a:ext cx="4859652" cy="1427723"/>
            <a:chOff x="338634" y="262472"/>
            <a:chExt cx="4859652" cy="1427723"/>
          </a:xfrm>
        </p:grpSpPr>
        <p:sp>
          <p:nvSpPr>
            <p:cNvPr id="26" name="TextBox 9">
              <a:extLst>
                <a:ext uri="{FF2B5EF4-FFF2-40B4-BE49-F238E27FC236}">
                  <a16:creationId xmlns:a16="http://schemas.microsoft.com/office/drawing/2014/main" id="{BF9D620D-AA4C-1781-6DDA-3FB1E40395E7}"/>
                </a:ext>
              </a:extLst>
            </p:cNvPr>
            <p:cNvSpPr txBox="1"/>
            <p:nvPr/>
          </p:nvSpPr>
          <p:spPr>
            <a:xfrm>
              <a:off x="1953489" y="804243"/>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1B131B"/>
                  </a:solidFill>
                  <a:latin typeface="Codec Pro Bold"/>
                  <a:ea typeface="Codec Pro Bold"/>
                  <a:cs typeface="Codec Pro Bold"/>
                  <a:sym typeface="Codec Pro Bold"/>
                </a:rPr>
                <a:t>Group 13</a:t>
              </a:r>
            </a:p>
          </p:txBody>
        </p:sp>
        <p:pic>
          <p:nvPicPr>
            <p:cNvPr id="27" name="图片 26">
              <a:extLst>
                <a:ext uri="{FF2B5EF4-FFF2-40B4-BE49-F238E27FC236}">
                  <a16:creationId xmlns:a16="http://schemas.microsoft.com/office/drawing/2014/main" id="{A4934E25-6173-0290-0DE0-EBE6D3D9FF65}"/>
                </a:ext>
              </a:extLst>
            </p:cNvPr>
            <p:cNvPicPr>
              <a:picLocks noChangeAspect="1"/>
            </p:cNvPicPr>
            <p:nvPr/>
          </p:nvPicPr>
          <p:blipFill>
            <a:blip r:embed="rId4"/>
            <a:stretch>
              <a:fillRect/>
            </a:stretch>
          </p:blipFill>
          <p:spPr>
            <a:xfrm>
              <a:off x="338634" y="262472"/>
              <a:ext cx="1380132" cy="1427723"/>
            </a:xfrm>
            <a:prstGeom prst="ellipse">
              <a:avLst/>
            </a:prstGeom>
            <a:ln>
              <a:noFill/>
            </a:ln>
            <a:effectLst>
              <a:softEdge rad="0"/>
            </a:effectLst>
          </p:spPr>
        </p:pic>
      </p:grpSp>
      <p:sp>
        <p:nvSpPr>
          <p:cNvPr id="8" name="灯片编号占位符 7">
            <a:extLst>
              <a:ext uri="{FF2B5EF4-FFF2-40B4-BE49-F238E27FC236}">
                <a16:creationId xmlns:a16="http://schemas.microsoft.com/office/drawing/2014/main" id="{89EEB9A0-D257-98EE-6AC5-B63CAF1F17A5}"/>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177439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10" name="TextBox 10"/>
          <p:cNvSpPr txBox="1"/>
          <p:nvPr/>
        </p:nvSpPr>
        <p:spPr>
          <a:xfrm>
            <a:off x="1953489" y="1100246"/>
            <a:ext cx="3244797" cy="371768"/>
          </a:xfrm>
          <a:prstGeom prst="rect">
            <a:avLst/>
          </a:prstGeom>
        </p:spPr>
        <p:txBody>
          <a:bodyPr lIns="0" tIns="0" rIns="0" bIns="0" rtlCol="0" anchor="t">
            <a:spAutoFit/>
          </a:bodyPr>
          <a:lstStyle/>
          <a:p>
            <a:pPr algn="l">
              <a:lnSpc>
                <a:spcPts val="3081"/>
              </a:lnSpc>
              <a:spcBef>
                <a:spcPct val="0"/>
              </a:spcBef>
            </a:pPr>
            <a:r>
              <a:rPr lang="en-US" altLang="zh-CN" sz="2201" b="1" dirty="0">
                <a:solidFill>
                  <a:srgbClr val="FFFFFF"/>
                </a:solidFill>
                <a:latin typeface="Codec Pro Bold"/>
                <a:ea typeface="Codec Pro Bold"/>
                <a:cs typeface="Codec Pro Bold"/>
                <a:sym typeface="Codec Pro Bold"/>
              </a:rPr>
              <a:t>Group 13</a:t>
            </a:r>
            <a:endParaRPr lang="en-US" sz="2201" b="1" dirty="0">
              <a:solidFill>
                <a:srgbClr val="FFFFFF"/>
              </a:solidFill>
              <a:latin typeface="Codec Pro Bold"/>
              <a:ea typeface="Codec Pro Bold"/>
              <a:cs typeface="Codec Pro Bold"/>
              <a:sym typeface="Codec Pro Bold"/>
            </a:endParaRPr>
          </a:p>
        </p:txBody>
      </p:sp>
      <p:sp>
        <p:nvSpPr>
          <p:cNvPr id="13" name="Freeform 4">
            <a:extLst>
              <a:ext uri="{FF2B5EF4-FFF2-40B4-BE49-F238E27FC236}">
                <a16:creationId xmlns:a16="http://schemas.microsoft.com/office/drawing/2014/main" id="{189E7D3D-8EC3-9730-43C3-7DD44AFA01FD}"/>
              </a:ext>
            </a:extLst>
          </p:cNvPr>
          <p:cNvSpPr/>
          <p:nvPr/>
        </p:nvSpPr>
        <p:spPr>
          <a:xfrm rot="9357862">
            <a:off x="8213291" y="7227428"/>
            <a:ext cx="15059517" cy="6119145"/>
          </a:xfrm>
          <a:custGeom>
            <a:avLst/>
            <a:gdLst/>
            <a:ahLst/>
            <a:cxnLst/>
            <a:rect l="l" t="t" r="r" b="b"/>
            <a:pathLst>
              <a:path w="3171483" h="1620340">
                <a:moveTo>
                  <a:pt x="0" y="0"/>
                </a:moveTo>
                <a:lnTo>
                  <a:pt x="3171484" y="0"/>
                </a:lnTo>
                <a:lnTo>
                  <a:pt x="3171484" y="1620339"/>
                </a:lnTo>
                <a:lnTo>
                  <a:pt x="0" y="1620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dirty="0"/>
          </a:p>
        </p:txBody>
      </p:sp>
      <p:pic>
        <p:nvPicPr>
          <p:cNvPr id="12" name="图片 11">
            <a:extLst>
              <a:ext uri="{FF2B5EF4-FFF2-40B4-BE49-F238E27FC236}">
                <a16:creationId xmlns:a16="http://schemas.microsoft.com/office/drawing/2014/main" id="{B233BC5C-B90A-A8EB-467A-472036F4ECB0}"/>
              </a:ext>
            </a:extLst>
          </p:cNvPr>
          <p:cNvPicPr>
            <a:picLocks noChangeAspect="1"/>
          </p:cNvPicPr>
          <p:nvPr/>
        </p:nvPicPr>
        <p:blipFill>
          <a:blip r:embed="rId4"/>
          <a:stretch>
            <a:fillRect/>
          </a:stretch>
        </p:blipFill>
        <p:spPr>
          <a:xfrm>
            <a:off x="376734" y="625047"/>
            <a:ext cx="1380132" cy="1427723"/>
          </a:xfrm>
          <a:prstGeom prst="ellipse">
            <a:avLst/>
          </a:prstGeom>
          <a:ln>
            <a:noFill/>
          </a:ln>
          <a:effectLst>
            <a:softEdge rad="0"/>
          </a:effectLst>
        </p:spPr>
      </p:pic>
      <p:sp>
        <p:nvSpPr>
          <p:cNvPr id="21" name="TextBox 23">
            <a:extLst>
              <a:ext uri="{FF2B5EF4-FFF2-40B4-BE49-F238E27FC236}">
                <a16:creationId xmlns:a16="http://schemas.microsoft.com/office/drawing/2014/main" id="{D25D54BC-A3F6-6E13-EBEF-D057418E9BEC}"/>
              </a:ext>
            </a:extLst>
          </p:cNvPr>
          <p:cNvSpPr txBox="1"/>
          <p:nvPr/>
        </p:nvSpPr>
        <p:spPr>
          <a:xfrm>
            <a:off x="10287000" y="2916159"/>
            <a:ext cx="6929192" cy="4454681"/>
          </a:xfrm>
          <a:prstGeom prst="rect">
            <a:avLst/>
          </a:prstGeom>
        </p:spPr>
        <p:txBody>
          <a:bodyPr wrap="square" lIns="0" tIns="0" rIns="0" bIns="0" rtlCol="0" anchor="t">
            <a:spAutoFit/>
          </a:bodyPr>
          <a:lstStyle/>
          <a:p>
            <a:pPr>
              <a:lnSpc>
                <a:spcPct val="150000"/>
              </a:lnSpc>
            </a:pPr>
            <a:r>
              <a:rPr lang="zh-CN" altLang="en-US" sz="2800" b="1" dirty="0">
                <a:solidFill>
                  <a:srgbClr val="00B0F0"/>
                </a:solidFill>
                <a:latin typeface="Codec Pro"/>
                <a:ea typeface="Codec Pro"/>
                <a:cs typeface="Codec Pro"/>
                <a:sym typeface="Codec Pro"/>
              </a:rPr>
              <a:t>学习成绩因素影响尤甚：</a:t>
            </a:r>
            <a:r>
              <a:rPr lang="en-US" altLang="zh-CN" sz="2800" b="1" dirty="0">
                <a:solidFill>
                  <a:srgbClr val="FFFFFF"/>
                </a:solidFill>
                <a:latin typeface="Codec Pro"/>
                <a:ea typeface="Codec Pro"/>
                <a:cs typeface="Codec Pro"/>
                <a:sym typeface="Codec Pro"/>
              </a:rPr>
              <a:t>“avg_approved”“avg_grade”“avg_evaluations”“</a:t>
            </a:r>
            <a:r>
              <a:rPr lang="en-US" altLang="zh-CN" sz="2800" b="1" dirty="0" err="1">
                <a:solidFill>
                  <a:srgbClr val="FFFFFF"/>
                </a:solidFill>
                <a:latin typeface="Codec Pro"/>
                <a:ea typeface="Codec Pro"/>
                <a:cs typeface="Codec Pro"/>
                <a:sym typeface="Codec Pro"/>
              </a:rPr>
              <a:t>avg_enrolled</a:t>
            </a:r>
            <a:r>
              <a:rPr lang="en-US" altLang="zh-CN" sz="2800" b="1" dirty="0">
                <a:solidFill>
                  <a:srgbClr val="FFFFFF"/>
                </a:solidFill>
                <a:latin typeface="Codec Pro"/>
                <a:ea typeface="Codec Pro"/>
                <a:cs typeface="Codec Pro"/>
                <a:sym typeface="Codec Pro"/>
              </a:rPr>
              <a:t>”</a:t>
            </a:r>
            <a:r>
              <a:rPr lang="zh-CN" altLang="en-US" sz="2800" b="1" dirty="0">
                <a:solidFill>
                  <a:srgbClr val="FFFFFF"/>
                </a:solidFill>
                <a:latin typeface="Codec Pro"/>
                <a:ea typeface="Codec Pro"/>
                <a:cs typeface="Codec Pro"/>
                <a:sym typeface="Codec Pro"/>
              </a:rPr>
              <a:t>位居重要性前列</a:t>
            </a:r>
            <a:endParaRPr lang="en-US" altLang="zh-CN" sz="2800" b="1" dirty="0">
              <a:solidFill>
                <a:srgbClr val="FFFFFF"/>
              </a:solidFill>
              <a:latin typeface="Codec Pro"/>
              <a:ea typeface="Codec Pro"/>
              <a:cs typeface="Codec Pro"/>
              <a:sym typeface="Codec Pro"/>
            </a:endParaRPr>
          </a:p>
          <a:p>
            <a:pPr>
              <a:lnSpc>
                <a:spcPct val="150000"/>
              </a:lnSpc>
            </a:pPr>
            <a:r>
              <a:rPr lang="zh-CN" altLang="en-US" sz="2800" b="1" dirty="0">
                <a:solidFill>
                  <a:srgbClr val="00B0F0"/>
                </a:solidFill>
                <a:latin typeface="Codec Pro"/>
                <a:ea typeface="Codec Pro"/>
                <a:cs typeface="Codec Pro"/>
                <a:sym typeface="Codec Pro"/>
              </a:rPr>
              <a:t>年龄和所选课程有较大影响</a:t>
            </a:r>
            <a:endParaRPr lang="en-US" altLang="zh-CN" sz="2800" b="1" dirty="0">
              <a:solidFill>
                <a:srgbClr val="00B0F0"/>
              </a:solidFill>
              <a:latin typeface="Codec Pro"/>
              <a:ea typeface="Codec Pro"/>
              <a:cs typeface="Codec Pro"/>
              <a:sym typeface="Codec Pro"/>
            </a:endParaRPr>
          </a:p>
          <a:p>
            <a:pPr>
              <a:lnSpc>
                <a:spcPct val="150000"/>
              </a:lnSpc>
            </a:pPr>
            <a:r>
              <a:rPr lang="zh-CN" altLang="en-US" sz="2800" b="1" dirty="0">
                <a:solidFill>
                  <a:srgbClr val="00B0F0"/>
                </a:solidFill>
                <a:latin typeface="Codec Pro"/>
                <a:ea typeface="Codec Pro"/>
                <a:cs typeface="Codec Pro"/>
                <a:sym typeface="Codec Pro"/>
              </a:rPr>
              <a:t>经济情况和家庭状况不可忽视：</a:t>
            </a:r>
            <a:r>
              <a:rPr lang="en-US" altLang="zh-CN" sz="2800" b="1" dirty="0">
                <a:solidFill>
                  <a:srgbClr val="FFFFFF"/>
                </a:solidFill>
                <a:latin typeface="Codec Pro"/>
                <a:ea typeface="Codec Pro"/>
                <a:cs typeface="Codec Pro"/>
                <a:sym typeface="Codec Pro"/>
              </a:rPr>
              <a:t>“Tuition_fees_up_to_date”“Father_occupation”“</a:t>
            </a:r>
            <a:r>
              <a:rPr lang="en-US" altLang="zh-CN" sz="2800" b="1" dirty="0" err="1">
                <a:solidFill>
                  <a:srgbClr val="FFFFFF"/>
                </a:solidFill>
                <a:latin typeface="Codec Pro"/>
                <a:ea typeface="Codec Pro"/>
                <a:cs typeface="Codec Pro"/>
                <a:sym typeface="Codec Pro"/>
              </a:rPr>
              <a:t>Mother_occupation</a:t>
            </a:r>
            <a:r>
              <a:rPr lang="en-US" altLang="zh-CN" sz="2800" b="1" dirty="0">
                <a:solidFill>
                  <a:srgbClr val="FFFFFF"/>
                </a:solidFill>
                <a:latin typeface="Codec Pro"/>
                <a:ea typeface="Codec Pro"/>
                <a:cs typeface="Codec Pro"/>
                <a:sym typeface="Codec Pro"/>
              </a:rPr>
              <a:t>”</a:t>
            </a:r>
            <a:r>
              <a:rPr lang="zh-CN" altLang="en-US" sz="2800" b="1" dirty="0">
                <a:solidFill>
                  <a:srgbClr val="FFFFFF"/>
                </a:solidFill>
                <a:latin typeface="Codec Pro"/>
                <a:ea typeface="Codec Pro"/>
                <a:cs typeface="Codec Pro"/>
                <a:sym typeface="Codec Pro"/>
              </a:rPr>
              <a:t>紧随其后</a:t>
            </a:r>
            <a:endParaRPr lang="en-US" altLang="zh-CN" sz="2800" b="1" dirty="0">
              <a:solidFill>
                <a:srgbClr val="FFFFFF"/>
              </a:solidFill>
              <a:latin typeface="Codec Pro"/>
              <a:ea typeface="Codec Pro"/>
              <a:cs typeface="Codec Pro"/>
              <a:sym typeface="Codec Pro"/>
            </a:endParaRPr>
          </a:p>
        </p:txBody>
      </p:sp>
      <p:sp>
        <p:nvSpPr>
          <p:cNvPr id="2" name="TextBox 9">
            <a:extLst>
              <a:ext uri="{FF2B5EF4-FFF2-40B4-BE49-F238E27FC236}">
                <a16:creationId xmlns:a16="http://schemas.microsoft.com/office/drawing/2014/main" id="{234EED2C-3510-2A36-5BFD-0C478D88F182}"/>
              </a:ext>
            </a:extLst>
          </p:cNvPr>
          <p:cNvSpPr txBox="1"/>
          <p:nvPr/>
        </p:nvSpPr>
        <p:spPr>
          <a:xfrm>
            <a:off x="4971697" y="956251"/>
            <a:ext cx="11362814" cy="1096519"/>
          </a:xfrm>
          <a:prstGeom prst="rect">
            <a:avLst/>
          </a:prstGeom>
        </p:spPr>
        <p:txBody>
          <a:bodyPr wrap="square" lIns="0" tIns="0" rIns="0" bIns="0" rtlCol="0" anchor="t">
            <a:spAutoFit/>
          </a:bodyPr>
          <a:lstStyle/>
          <a:p>
            <a:pPr algn="l">
              <a:lnSpc>
                <a:spcPts val="8499"/>
              </a:lnSpc>
            </a:pPr>
            <a:r>
              <a:rPr lang="zh-CN" altLang="en-US" sz="8499" b="1" dirty="0">
                <a:solidFill>
                  <a:schemeClr val="bg1"/>
                </a:solidFill>
                <a:latin typeface="Codec Pro Bold"/>
                <a:ea typeface="Codec Pro Bold"/>
                <a:cs typeface="Codec Pro Bold"/>
                <a:sym typeface="Codec Pro Bold"/>
              </a:rPr>
              <a:t>实验结果  </a:t>
            </a:r>
            <a:r>
              <a:rPr lang="en-US" altLang="zh-CN" sz="3600" b="1" dirty="0">
                <a:solidFill>
                  <a:schemeClr val="bg1"/>
                </a:solidFill>
                <a:latin typeface="Codec Pro Bold"/>
                <a:ea typeface="Codec Pro Bold"/>
                <a:cs typeface="Codec Pro Bold"/>
                <a:sym typeface="Codec Pro Bold"/>
              </a:rPr>
              <a:t>——</a:t>
            </a:r>
            <a:r>
              <a:rPr lang="zh-CN" altLang="en-US" sz="3600" b="1" dirty="0">
                <a:solidFill>
                  <a:schemeClr val="bg1"/>
                </a:solidFill>
                <a:latin typeface="Codec Pro Bold"/>
                <a:ea typeface="Codec Pro Bold"/>
                <a:cs typeface="Codec Pro Bold"/>
                <a:sym typeface="Codec Pro Bold"/>
              </a:rPr>
              <a:t>影响学生辍学率的因素</a:t>
            </a:r>
            <a:endParaRPr lang="en-US" sz="8499" b="1" dirty="0">
              <a:solidFill>
                <a:schemeClr val="bg1"/>
              </a:solidFill>
              <a:latin typeface="Codec Pro Bold"/>
              <a:ea typeface="Codec Pro Bold"/>
              <a:cs typeface="Codec Pro Bold"/>
              <a:sym typeface="Codec Pro Bold"/>
            </a:endParaRPr>
          </a:p>
        </p:txBody>
      </p:sp>
      <p:pic>
        <p:nvPicPr>
          <p:cNvPr id="4" name="图片 3">
            <a:extLst>
              <a:ext uri="{FF2B5EF4-FFF2-40B4-BE49-F238E27FC236}">
                <a16:creationId xmlns:a16="http://schemas.microsoft.com/office/drawing/2014/main" id="{3E70F8B7-19B5-391A-BB43-AE0FAC7C5F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5400" y="2476500"/>
            <a:ext cx="8080186" cy="6050118"/>
          </a:xfrm>
          <a:prstGeom prst="rect">
            <a:avLst/>
          </a:prstGeom>
          <a:noFill/>
          <a:ln>
            <a:noFill/>
          </a:ln>
        </p:spPr>
      </p:pic>
      <p:sp>
        <p:nvSpPr>
          <p:cNvPr id="5" name="文本框 4">
            <a:extLst>
              <a:ext uri="{FF2B5EF4-FFF2-40B4-BE49-F238E27FC236}">
                <a16:creationId xmlns:a16="http://schemas.microsoft.com/office/drawing/2014/main" id="{511AC0E5-0CBC-5828-A659-E29AAEFA71CF}"/>
              </a:ext>
            </a:extLst>
          </p:cNvPr>
          <p:cNvSpPr txBox="1"/>
          <p:nvPr/>
        </p:nvSpPr>
        <p:spPr>
          <a:xfrm>
            <a:off x="1415679" y="8807529"/>
            <a:ext cx="7565214" cy="523220"/>
          </a:xfrm>
          <a:prstGeom prst="rect">
            <a:avLst/>
          </a:prstGeom>
          <a:noFill/>
        </p:spPr>
        <p:txBody>
          <a:bodyPr wrap="square">
            <a:spAutoFit/>
          </a:bodyPr>
          <a:lstStyle/>
          <a:p>
            <a:pPr algn="ctr"/>
            <a:r>
              <a:rPr lang="en-US" altLang="zh-CN" sz="2800" b="1" i="1" dirty="0" err="1">
                <a:solidFill>
                  <a:srgbClr val="00B0F0"/>
                </a:solidFill>
                <a:latin typeface="Codec Pro"/>
                <a:ea typeface="Codec Pro"/>
                <a:cs typeface="Codec Pro"/>
                <a:sym typeface="Codec Pro"/>
              </a:rPr>
              <a:t>tuned_CB_bi</a:t>
            </a:r>
            <a:r>
              <a:rPr lang="en-US" altLang="zh-CN" sz="2800" b="1" i="1" dirty="0">
                <a:solidFill>
                  <a:srgbClr val="00B0F0"/>
                </a:solidFill>
                <a:latin typeface="Codec Pro"/>
                <a:ea typeface="Codec Pro"/>
                <a:cs typeface="Codec Pro"/>
                <a:sym typeface="Codec Pro"/>
              </a:rPr>
              <a:t> (best) </a:t>
            </a:r>
            <a:r>
              <a:rPr lang="zh-CN" altLang="en-US" sz="2800" b="1" i="1" dirty="0">
                <a:solidFill>
                  <a:srgbClr val="00B0F0"/>
                </a:solidFill>
                <a:latin typeface="Codec Pro"/>
                <a:ea typeface="Codec Pro"/>
                <a:cs typeface="Codec Pro"/>
                <a:sym typeface="Codec Pro"/>
              </a:rPr>
              <a:t>特征重要性划分柱状图</a:t>
            </a:r>
            <a:endParaRPr lang="zh-CN" altLang="en-US" sz="2800" b="1" i="1" dirty="0">
              <a:solidFill>
                <a:srgbClr val="00B0F0"/>
              </a:solidFill>
              <a:latin typeface="Codec Pro Bold"/>
            </a:endParaRPr>
          </a:p>
        </p:txBody>
      </p:sp>
      <p:sp>
        <p:nvSpPr>
          <p:cNvPr id="11" name="灯片编号占位符 10">
            <a:extLst>
              <a:ext uri="{FF2B5EF4-FFF2-40B4-BE49-F238E27FC236}">
                <a16:creationId xmlns:a16="http://schemas.microsoft.com/office/drawing/2014/main" id="{0EE834EF-2B52-CB5F-382A-AB9559228E88}"/>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294335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7" name="TextBox 7"/>
          <p:cNvSpPr txBox="1"/>
          <p:nvPr/>
        </p:nvSpPr>
        <p:spPr>
          <a:xfrm>
            <a:off x="5028895" y="1017538"/>
            <a:ext cx="8230210" cy="1154162"/>
          </a:xfrm>
          <a:prstGeom prst="rect">
            <a:avLst/>
          </a:prstGeom>
        </p:spPr>
        <p:txBody>
          <a:bodyPr wrap="square" lIns="0" tIns="0" rIns="0" bIns="0" rtlCol="0" anchor="t">
            <a:spAutoFit/>
          </a:bodyPr>
          <a:lstStyle/>
          <a:p>
            <a:pPr algn="r"/>
            <a:r>
              <a:rPr lang="zh-CN" altLang="en-US" sz="5500" b="1" dirty="0">
                <a:solidFill>
                  <a:srgbClr val="FFFFFF"/>
                </a:solidFill>
                <a:latin typeface="Codec Pro Bold"/>
                <a:ea typeface="Codec Pro Bold"/>
                <a:cs typeface="Codec Pro Bold"/>
                <a:sym typeface="Codec Pro Bold"/>
              </a:rPr>
              <a:t>影响学生辍学率的因素</a:t>
            </a:r>
            <a:br>
              <a:rPr lang="en-US" altLang="zh-CN" sz="8499" b="1" dirty="0">
                <a:solidFill>
                  <a:srgbClr val="FFFFFF"/>
                </a:solidFill>
                <a:latin typeface="Codec Pro Bold"/>
                <a:ea typeface="Codec Pro Bold"/>
                <a:cs typeface="Codec Pro Bold"/>
                <a:sym typeface="Codec Pro Bold"/>
              </a:rPr>
            </a:br>
            <a:endParaRPr lang="en-US" sz="2000" b="1" dirty="0">
              <a:solidFill>
                <a:srgbClr val="FFFFFF"/>
              </a:solidFill>
              <a:latin typeface="Codec Pro Bold"/>
              <a:ea typeface="Codec Pro Bold"/>
              <a:cs typeface="Codec Pro Bold"/>
              <a:sym typeface="Codec Pro Bold"/>
            </a:endParaRPr>
          </a:p>
        </p:txBody>
      </p:sp>
      <p:sp>
        <p:nvSpPr>
          <p:cNvPr id="5" name="文本框 4">
            <a:extLst>
              <a:ext uri="{FF2B5EF4-FFF2-40B4-BE49-F238E27FC236}">
                <a16:creationId xmlns:a16="http://schemas.microsoft.com/office/drawing/2014/main" id="{E12FA765-806E-43D6-E816-043E13AF0DAF}"/>
              </a:ext>
            </a:extLst>
          </p:cNvPr>
          <p:cNvSpPr txBox="1"/>
          <p:nvPr/>
        </p:nvSpPr>
        <p:spPr>
          <a:xfrm>
            <a:off x="3162298" y="8381866"/>
            <a:ext cx="12306302" cy="1384995"/>
          </a:xfrm>
          <a:prstGeom prst="rect">
            <a:avLst/>
          </a:prstGeom>
          <a:noFill/>
        </p:spPr>
        <p:txBody>
          <a:bodyPr wrap="square">
            <a:spAutoFit/>
          </a:bodyPr>
          <a:lstStyle/>
          <a:p>
            <a:r>
              <a:rPr lang="zh-CN" altLang="en-US" sz="2800" b="1" i="1" dirty="0">
                <a:solidFill>
                  <a:schemeClr val="bg1"/>
                </a:solidFill>
                <a:latin typeface="Codec Pro"/>
                <a:ea typeface="Codec Pro"/>
                <a:cs typeface="Codec Pro"/>
                <a:sym typeface="Codec Pro"/>
              </a:rPr>
              <a:t>在正常学制结束时毕业的学生，其已经修满的</a:t>
            </a:r>
            <a:r>
              <a:rPr lang="zh-CN" altLang="en-US" sz="2800" b="1" i="1" dirty="0">
                <a:solidFill>
                  <a:srgbClr val="FFFF00"/>
                </a:solidFill>
                <a:latin typeface="Codec Pro"/>
                <a:ea typeface="Codec Pro"/>
                <a:cs typeface="Codec Pro"/>
                <a:sym typeface="Codec Pro"/>
              </a:rPr>
              <a:t>课程学分数量更多</a:t>
            </a:r>
            <a:r>
              <a:rPr lang="zh-CN" altLang="en-US" sz="2800" b="1" i="1" dirty="0">
                <a:solidFill>
                  <a:schemeClr val="bg1"/>
                </a:solidFill>
                <a:latin typeface="Codec Pro"/>
                <a:ea typeface="Codec Pro"/>
                <a:cs typeface="Codec Pro"/>
                <a:sym typeface="Codec Pro"/>
              </a:rPr>
              <a:t>，且</a:t>
            </a:r>
            <a:r>
              <a:rPr lang="zh-CN" altLang="en-US" sz="2800" b="1" i="1" dirty="0">
                <a:solidFill>
                  <a:srgbClr val="FFFF00"/>
                </a:solidFill>
                <a:latin typeface="Codec Pro"/>
                <a:ea typeface="Codec Pro"/>
                <a:cs typeface="Codec Pro"/>
                <a:sym typeface="Codec Pro"/>
              </a:rPr>
              <a:t>平均成绩也远高于</a:t>
            </a:r>
            <a:r>
              <a:rPr lang="zh-CN" altLang="en-US" sz="2800" b="1" i="1" dirty="0">
                <a:solidFill>
                  <a:schemeClr val="bg1"/>
                </a:solidFill>
                <a:latin typeface="Codec Pro"/>
                <a:ea typeface="Codec Pro"/>
                <a:cs typeface="Codec Pro"/>
                <a:sym typeface="Codec Pro"/>
              </a:rPr>
              <a:t>中途辍学的学生。</a:t>
            </a:r>
            <a:endParaRPr lang="en-US" altLang="zh-CN" sz="2800" b="1" i="1" dirty="0">
              <a:solidFill>
                <a:schemeClr val="bg1"/>
              </a:solidFill>
              <a:latin typeface="Codec Pro"/>
              <a:ea typeface="Codec Pro"/>
              <a:cs typeface="Codec Pro"/>
              <a:sym typeface="Codec Pro"/>
            </a:endParaRPr>
          </a:p>
          <a:p>
            <a:r>
              <a:rPr lang="zh-CN" altLang="en-US" sz="2800" b="1" i="1" dirty="0">
                <a:solidFill>
                  <a:schemeClr val="bg1"/>
                </a:solidFill>
                <a:latin typeface="Codec Pro"/>
                <a:ea typeface="Codec Pro"/>
                <a:cs typeface="Codec Pro"/>
                <a:sym typeface="Codec Pro"/>
              </a:rPr>
              <a:t>说明众多学生可能因为</a:t>
            </a:r>
            <a:r>
              <a:rPr lang="zh-CN" altLang="en-US" sz="2800" b="1" i="1" dirty="0">
                <a:solidFill>
                  <a:srgbClr val="FFFF00"/>
                </a:solidFill>
                <a:latin typeface="Codec Pro"/>
                <a:ea typeface="Codec Pro"/>
                <a:cs typeface="Codec Pro"/>
                <a:sym typeface="Codec Pro"/>
              </a:rPr>
              <a:t>学习成绩无法跟上</a:t>
            </a:r>
            <a:r>
              <a:rPr lang="zh-CN" altLang="en-US" sz="2800" b="1" i="1" dirty="0">
                <a:solidFill>
                  <a:schemeClr val="bg1"/>
                </a:solidFill>
                <a:latin typeface="Codec Pro"/>
                <a:ea typeface="Codec Pro"/>
                <a:cs typeface="Codec Pro"/>
                <a:sym typeface="Codec Pro"/>
              </a:rPr>
              <a:t>而被学校劝退或主动退学。</a:t>
            </a:r>
            <a:endParaRPr lang="zh-CN" altLang="en-US" sz="2800" b="1" i="1" dirty="0">
              <a:solidFill>
                <a:schemeClr val="bg1"/>
              </a:solidFill>
              <a:latin typeface="Codec Pro Bold"/>
            </a:endParaRPr>
          </a:p>
        </p:txBody>
      </p:sp>
      <p:cxnSp>
        <p:nvCxnSpPr>
          <p:cNvPr id="13" name="直接连接符 12">
            <a:extLst>
              <a:ext uri="{FF2B5EF4-FFF2-40B4-BE49-F238E27FC236}">
                <a16:creationId xmlns:a16="http://schemas.microsoft.com/office/drawing/2014/main" id="{F11E1D42-9048-5968-B151-A76FDFA89231}"/>
              </a:ext>
            </a:extLst>
          </p:cNvPr>
          <p:cNvCxnSpPr>
            <a:cxnSpLocks/>
          </p:cNvCxnSpPr>
          <p:nvPr/>
        </p:nvCxnSpPr>
        <p:spPr>
          <a:xfrm>
            <a:off x="5028895" y="8101724"/>
            <a:ext cx="845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32EA848-4E49-20B2-01F6-32DEFE3A04D9}"/>
              </a:ext>
            </a:extLst>
          </p:cNvPr>
          <p:cNvSpPr txBox="1"/>
          <p:nvPr/>
        </p:nvSpPr>
        <p:spPr>
          <a:xfrm>
            <a:off x="9448800" y="1940867"/>
            <a:ext cx="5562600" cy="461665"/>
          </a:xfrm>
          <a:prstGeom prst="rect">
            <a:avLst/>
          </a:prstGeom>
          <a:noFill/>
        </p:spPr>
        <p:txBody>
          <a:bodyPr wrap="square" rtlCol="0">
            <a:spAutoFit/>
          </a:bodyPr>
          <a:lstStyle/>
          <a:p>
            <a:pPr algn="r"/>
            <a:r>
              <a:rPr lang="en-US" altLang="zh-CN" sz="2400" b="1" dirty="0">
                <a:solidFill>
                  <a:srgbClr val="FFFFFF"/>
                </a:solidFill>
                <a:latin typeface="Codec Pro Bold"/>
                <a:ea typeface="Codec Pro Bold"/>
                <a:cs typeface="Codec Pro Bold"/>
                <a:sym typeface="Codec Pro Bold"/>
              </a:rPr>
              <a:t>——</a:t>
            </a:r>
            <a:r>
              <a:rPr lang="zh-CN" altLang="en-US" sz="2400" b="1" dirty="0">
                <a:solidFill>
                  <a:srgbClr val="FFFFFF"/>
                </a:solidFill>
                <a:latin typeface="Codec Pro Bold"/>
                <a:ea typeface="Codec Pro Bold"/>
                <a:cs typeface="Codec Pro Bold"/>
                <a:sym typeface="Codec Pro Bold"/>
              </a:rPr>
              <a:t>学习成绩最重要！</a:t>
            </a:r>
            <a:endParaRPr lang="zh-CN" altLang="en-US" sz="2400" dirty="0"/>
          </a:p>
        </p:txBody>
      </p:sp>
      <p:pic>
        <p:nvPicPr>
          <p:cNvPr id="2" name="图片 1">
            <a:extLst>
              <a:ext uri="{FF2B5EF4-FFF2-40B4-BE49-F238E27FC236}">
                <a16:creationId xmlns:a16="http://schemas.microsoft.com/office/drawing/2014/main" id="{665EED5A-3BF7-258D-C411-6A64E934A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582332"/>
            <a:ext cx="12649200" cy="4678433"/>
          </a:xfrm>
          <a:prstGeom prst="rect">
            <a:avLst/>
          </a:prstGeom>
          <a:noFill/>
          <a:ln>
            <a:noFill/>
          </a:ln>
        </p:spPr>
      </p:pic>
      <p:sp>
        <p:nvSpPr>
          <p:cNvPr id="3" name="文本框 2">
            <a:extLst>
              <a:ext uri="{FF2B5EF4-FFF2-40B4-BE49-F238E27FC236}">
                <a16:creationId xmlns:a16="http://schemas.microsoft.com/office/drawing/2014/main" id="{1D237EC1-AB28-20CC-F789-4A8564615FFD}"/>
              </a:ext>
            </a:extLst>
          </p:cNvPr>
          <p:cNvSpPr txBox="1"/>
          <p:nvPr/>
        </p:nvSpPr>
        <p:spPr>
          <a:xfrm>
            <a:off x="4547596" y="7502145"/>
            <a:ext cx="9192807" cy="523220"/>
          </a:xfrm>
          <a:prstGeom prst="rect">
            <a:avLst/>
          </a:prstGeom>
          <a:noFill/>
        </p:spPr>
        <p:txBody>
          <a:bodyPr wrap="square">
            <a:spAutoFit/>
          </a:bodyPr>
          <a:lstStyle/>
          <a:p>
            <a:pPr algn="ctr"/>
            <a:r>
              <a:rPr lang="zh-CN" altLang="en-US" sz="2800" b="1" i="1" dirty="0">
                <a:solidFill>
                  <a:srgbClr val="00B0F0"/>
                </a:solidFill>
                <a:latin typeface="Codec Pro"/>
                <a:ea typeface="Codec Pro"/>
                <a:cs typeface="Codec Pro"/>
                <a:sym typeface="Codec Pro"/>
              </a:rPr>
              <a:t>辍学与否和学生成绩、已修学分、注册学分的箱型图</a:t>
            </a:r>
            <a:endParaRPr lang="zh-CN" altLang="en-US" sz="2800" b="1" i="1" dirty="0">
              <a:solidFill>
                <a:srgbClr val="00B0F0"/>
              </a:solidFill>
              <a:latin typeface="Codec Pro Bold"/>
            </a:endParaRPr>
          </a:p>
        </p:txBody>
      </p:sp>
      <p:sp>
        <p:nvSpPr>
          <p:cNvPr id="16" name="TextBox 8">
            <a:extLst>
              <a:ext uri="{FF2B5EF4-FFF2-40B4-BE49-F238E27FC236}">
                <a16:creationId xmlns:a16="http://schemas.microsoft.com/office/drawing/2014/main" id="{7F82B76B-41DF-EF85-CCD9-01F4B21D2656}"/>
              </a:ext>
            </a:extLst>
          </p:cNvPr>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17" name="图片 16">
            <a:extLst>
              <a:ext uri="{FF2B5EF4-FFF2-40B4-BE49-F238E27FC236}">
                <a16:creationId xmlns:a16="http://schemas.microsoft.com/office/drawing/2014/main" id="{05B3920F-C7A9-0327-D994-AE5FCE445885}"/>
              </a:ext>
            </a:extLst>
          </p:cNvPr>
          <p:cNvPicPr>
            <a:picLocks noChangeAspect="1"/>
          </p:cNvPicPr>
          <p:nvPr/>
        </p:nvPicPr>
        <p:blipFill>
          <a:blip r:embed="rId3"/>
          <a:stretch>
            <a:fillRect/>
          </a:stretch>
        </p:blipFill>
        <p:spPr>
          <a:xfrm>
            <a:off x="376734" y="625047"/>
            <a:ext cx="1380132" cy="1427723"/>
          </a:xfrm>
          <a:prstGeom prst="ellipse">
            <a:avLst/>
          </a:prstGeom>
          <a:ln>
            <a:noFill/>
          </a:ln>
          <a:effectLst>
            <a:softEdge rad="0"/>
          </a:effectLst>
        </p:spPr>
      </p:pic>
      <p:sp>
        <p:nvSpPr>
          <p:cNvPr id="11" name="灯片编号占位符 10">
            <a:extLst>
              <a:ext uri="{FF2B5EF4-FFF2-40B4-BE49-F238E27FC236}">
                <a16:creationId xmlns:a16="http://schemas.microsoft.com/office/drawing/2014/main" id="{8260FB7A-6A8B-183A-86EF-0AA9F5F16BC8}"/>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121290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6F643F91-F716-D17E-43DD-30FBE9B0376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50D4748-7ACD-4101-F2B9-AA9759CDD0D2}"/>
              </a:ext>
            </a:extLst>
          </p:cNvPr>
          <p:cNvSpPr txBox="1"/>
          <p:nvPr/>
        </p:nvSpPr>
        <p:spPr>
          <a:xfrm>
            <a:off x="5028895" y="1003757"/>
            <a:ext cx="8230210" cy="1154162"/>
          </a:xfrm>
          <a:prstGeom prst="rect">
            <a:avLst/>
          </a:prstGeom>
        </p:spPr>
        <p:txBody>
          <a:bodyPr wrap="square" lIns="0" tIns="0" rIns="0" bIns="0" rtlCol="0" anchor="t">
            <a:spAutoFit/>
          </a:bodyPr>
          <a:lstStyle/>
          <a:p>
            <a:pPr algn="ctr"/>
            <a:r>
              <a:rPr lang="zh-CN" altLang="en-US" sz="5500" b="1" dirty="0">
                <a:solidFill>
                  <a:srgbClr val="FFFFFF"/>
                </a:solidFill>
                <a:latin typeface="Codec Pro Bold"/>
                <a:ea typeface="Codec Pro Bold"/>
                <a:cs typeface="Codec Pro Bold"/>
                <a:sym typeface="Codec Pro Bold"/>
              </a:rPr>
              <a:t>影响学生辍学率的因素</a:t>
            </a:r>
            <a:br>
              <a:rPr lang="en-US" altLang="zh-CN" sz="8499" b="1" dirty="0">
                <a:solidFill>
                  <a:srgbClr val="FFFFFF"/>
                </a:solidFill>
                <a:latin typeface="Codec Pro Bold"/>
                <a:ea typeface="Codec Pro Bold"/>
                <a:cs typeface="Codec Pro Bold"/>
                <a:sym typeface="Codec Pro Bold"/>
              </a:rPr>
            </a:br>
            <a:endParaRPr lang="en-US" sz="2000" b="1" dirty="0">
              <a:solidFill>
                <a:srgbClr val="FFFFFF"/>
              </a:solidFill>
              <a:latin typeface="Codec Pro Bold"/>
              <a:ea typeface="Codec Pro Bold"/>
              <a:cs typeface="Codec Pro Bold"/>
              <a:sym typeface="Codec Pro Bold"/>
            </a:endParaRPr>
          </a:p>
        </p:txBody>
      </p:sp>
      <p:sp>
        <p:nvSpPr>
          <p:cNvPr id="5" name="文本框 4">
            <a:extLst>
              <a:ext uri="{FF2B5EF4-FFF2-40B4-BE49-F238E27FC236}">
                <a16:creationId xmlns:a16="http://schemas.microsoft.com/office/drawing/2014/main" id="{DF34321A-B440-A536-E6E8-143FD7207ACC}"/>
              </a:ext>
            </a:extLst>
          </p:cNvPr>
          <p:cNvSpPr txBox="1"/>
          <p:nvPr/>
        </p:nvSpPr>
        <p:spPr>
          <a:xfrm>
            <a:off x="1173466" y="8299728"/>
            <a:ext cx="7284734" cy="954107"/>
          </a:xfrm>
          <a:prstGeom prst="rect">
            <a:avLst/>
          </a:prstGeom>
          <a:noFill/>
        </p:spPr>
        <p:txBody>
          <a:bodyPr wrap="square">
            <a:spAutoFit/>
          </a:bodyPr>
          <a:lstStyle/>
          <a:p>
            <a:r>
              <a:rPr lang="zh-CN" altLang="en-US" sz="2800" b="1" i="1" dirty="0">
                <a:solidFill>
                  <a:schemeClr val="bg1"/>
                </a:solidFill>
                <a:latin typeface="Codec Pro"/>
                <a:ea typeface="Codec Pro"/>
                <a:cs typeface="Codec Pro"/>
                <a:sym typeface="Codec Pro"/>
              </a:rPr>
              <a:t>学费没能按时缴纳的学生辍学率高达 </a:t>
            </a:r>
            <a:r>
              <a:rPr lang="en-US" altLang="zh-CN" sz="2800" b="1" i="1" dirty="0">
                <a:solidFill>
                  <a:schemeClr val="bg1"/>
                </a:solidFill>
                <a:latin typeface="Codec Pro"/>
                <a:ea typeface="Codec Pro"/>
                <a:cs typeface="Codec Pro"/>
                <a:sym typeface="Codec Pro"/>
              </a:rPr>
              <a:t>87.05%</a:t>
            </a:r>
            <a:r>
              <a:rPr lang="zh-CN" altLang="en-US" sz="2800" b="1" i="1" dirty="0">
                <a:solidFill>
                  <a:schemeClr val="bg1"/>
                </a:solidFill>
                <a:latin typeface="Codec Pro"/>
                <a:ea typeface="Codec Pro"/>
                <a:cs typeface="Codec Pro"/>
                <a:sym typeface="Codec Pro"/>
              </a:rPr>
              <a:t>，而毕业率则低至 </a:t>
            </a:r>
            <a:r>
              <a:rPr lang="en-US" altLang="zh-CN" sz="2800" b="1" i="1" dirty="0">
                <a:solidFill>
                  <a:schemeClr val="bg1"/>
                </a:solidFill>
                <a:latin typeface="Codec Pro"/>
                <a:ea typeface="Codec Pro"/>
                <a:cs typeface="Codec Pro"/>
                <a:sym typeface="Codec Pro"/>
              </a:rPr>
              <a:t>4.95%</a:t>
            </a:r>
            <a:endParaRPr lang="zh-CN" altLang="en-US" sz="2800" b="1" i="1" dirty="0">
              <a:solidFill>
                <a:schemeClr val="bg1"/>
              </a:solidFill>
              <a:latin typeface="Codec Pro Bold"/>
            </a:endParaRPr>
          </a:p>
        </p:txBody>
      </p:sp>
      <p:cxnSp>
        <p:nvCxnSpPr>
          <p:cNvPr id="13" name="直接连接符 12">
            <a:extLst>
              <a:ext uri="{FF2B5EF4-FFF2-40B4-BE49-F238E27FC236}">
                <a16:creationId xmlns:a16="http://schemas.microsoft.com/office/drawing/2014/main" id="{81A6B2A4-C9F8-CE07-12EE-A5E12100474E}"/>
              </a:ext>
            </a:extLst>
          </p:cNvPr>
          <p:cNvCxnSpPr>
            <a:cxnSpLocks/>
          </p:cNvCxnSpPr>
          <p:nvPr/>
        </p:nvCxnSpPr>
        <p:spPr>
          <a:xfrm>
            <a:off x="1574491" y="8023473"/>
            <a:ext cx="6573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8ACB430-13FC-00D5-C00F-22449A9BA4A6}"/>
              </a:ext>
            </a:extLst>
          </p:cNvPr>
          <p:cNvSpPr txBox="1"/>
          <p:nvPr/>
        </p:nvSpPr>
        <p:spPr>
          <a:xfrm>
            <a:off x="2827063" y="9375457"/>
            <a:ext cx="5562600" cy="461665"/>
          </a:xfrm>
          <a:prstGeom prst="rect">
            <a:avLst/>
          </a:prstGeom>
          <a:noFill/>
        </p:spPr>
        <p:txBody>
          <a:bodyPr wrap="square" rtlCol="0">
            <a:spAutoFit/>
          </a:bodyPr>
          <a:lstStyle/>
          <a:p>
            <a:pPr algn="r"/>
            <a:r>
              <a:rPr lang="en-US" altLang="zh-CN" sz="2400" b="1" dirty="0">
                <a:solidFill>
                  <a:srgbClr val="FFFFFF"/>
                </a:solidFill>
                <a:latin typeface="Codec Pro Bold"/>
                <a:ea typeface="Codec Pro Bold"/>
                <a:cs typeface="Codec Pro Bold"/>
                <a:sym typeface="Codec Pro Bold"/>
              </a:rPr>
              <a:t>——</a:t>
            </a:r>
            <a:r>
              <a:rPr lang="zh-CN" altLang="en-US" sz="2400" b="1" dirty="0">
                <a:solidFill>
                  <a:srgbClr val="FFFFFF"/>
                </a:solidFill>
                <a:latin typeface="Codec Pro Bold"/>
                <a:ea typeface="Codec Pro Bold"/>
                <a:cs typeface="Codec Pro Bold"/>
                <a:sym typeface="Codec Pro Bold"/>
              </a:rPr>
              <a:t>许多人因交不起学费而辍学</a:t>
            </a:r>
            <a:endParaRPr lang="zh-CN" altLang="en-US" sz="2400" dirty="0"/>
          </a:p>
        </p:txBody>
      </p:sp>
      <p:sp>
        <p:nvSpPr>
          <p:cNvPr id="3" name="文本框 2">
            <a:extLst>
              <a:ext uri="{FF2B5EF4-FFF2-40B4-BE49-F238E27FC236}">
                <a16:creationId xmlns:a16="http://schemas.microsoft.com/office/drawing/2014/main" id="{335BC01E-8199-B701-5C30-9EC02D8AB96D}"/>
              </a:ext>
            </a:extLst>
          </p:cNvPr>
          <p:cNvSpPr txBox="1"/>
          <p:nvPr/>
        </p:nvSpPr>
        <p:spPr>
          <a:xfrm>
            <a:off x="1244015" y="7424053"/>
            <a:ext cx="7143637" cy="523220"/>
          </a:xfrm>
          <a:prstGeom prst="rect">
            <a:avLst/>
          </a:prstGeom>
          <a:noFill/>
        </p:spPr>
        <p:txBody>
          <a:bodyPr wrap="square">
            <a:spAutoFit/>
          </a:bodyPr>
          <a:lstStyle/>
          <a:p>
            <a:pPr algn="ctr"/>
            <a:r>
              <a:rPr lang="zh-CN" altLang="en-US" sz="2800" b="1" i="1" dirty="0">
                <a:solidFill>
                  <a:srgbClr val="00B0F0"/>
                </a:solidFill>
                <a:latin typeface="Codec Pro"/>
                <a:ea typeface="Codec Pro"/>
                <a:cs typeface="Codec Pro"/>
                <a:sym typeface="Codec Pro"/>
              </a:rPr>
              <a:t>是否缴清学费与学生辍学关系的堆叠图</a:t>
            </a:r>
            <a:endParaRPr lang="zh-CN" altLang="en-US" sz="2800" b="1" i="1" dirty="0">
              <a:solidFill>
                <a:srgbClr val="00B0F0"/>
              </a:solidFill>
              <a:latin typeface="Codec Pro Bold"/>
            </a:endParaRPr>
          </a:p>
        </p:txBody>
      </p:sp>
      <p:pic>
        <p:nvPicPr>
          <p:cNvPr id="4" name="图片 3">
            <a:extLst>
              <a:ext uri="{FF2B5EF4-FFF2-40B4-BE49-F238E27FC236}">
                <a16:creationId xmlns:a16="http://schemas.microsoft.com/office/drawing/2014/main" id="{ED88DCEF-FB5D-7C57-C998-9D0D5B9383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491" y="2269458"/>
            <a:ext cx="6482686" cy="4868017"/>
          </a:xfrm>
          <a:prstGeom prst="rect">
            <a:avLst/>
          </a:prstGeom>
          <a:noFill/>
          <a:ln>
            <a:noFill/>
          </a:ln>
        </p:spPr>
      </p:pic>
      <p:sp>
        <p:nvSpPr>
          <p:cNvPr id="8" name="文本框 7">
            <a:extLst>
              <a:ext uri="{FF2B5EF4-FFF2-40B4-BE49-F238E27FC236}">
                <a16:creationId xmlns:a16="http://schemas.microsoft.com/office/drawing/2014/main" id="{E76F0485-7848-162A-0BE5-A59DB782D3B5}"/>
              </a:ext>
            </a:extLst>
          </p:cNvPr>
          <p:cNvSpPr txBox="1"/>
          <p:nvPr/>
        </p:nvSpPr>
        <p:spPr>
          <a:xfrm>
            <a:off x="10012666" y="8299728"/>
            <a:ext cx="7284734" cy="954107"/>
          </a:xfrm>
          <a:prstGeom prst="rect">
            <a:avLst/>
          </a:prstGeom>
          <a:noFill/>
        </p:spPr>
        <p:txBody>
          <a:bodyPr wrap="square">
            <a:spAutoFit/>
          </a:bodyPr>
          <a:lstStyle/>
          <a:p>
            <a:r>
              <a:rPr lang="zh-CN" altLang="en-US" sz="2800" b="1" i="1" dirty="0">
                <a:solidFill>
                  <a:schemeClr val="bg1"/>
                </a:solidFill>
                <a:latin typeface="Codec Pro"/>
                <a:ea typeface="Codec Pro"/>
                <a:cs typeface="Codec Pro"/>
                <a:sym typeface="Codec Pro"/>
              </a:rPr>
              <a:t>辍学率会随着年龄的增长而上升，女性在所有年龄段的辍学率都低于男性</a:t>
            </a:r>
            <a:endParaRPr lang="zh-CN" altLang="en-US" sz="2800" b="1" i="1" dirty="0">
              <a:solidFill>
                <a:schemeClr val="bg1"/>
              </a:solidFill>
              <a:latin typeface="Codec Pro Bold"/>
            </a:endParaRPr>
          </a:p>
        </p:txBody>
      </p:sp>
      <p:cxnSp>
        <p:nvCxnSpPr>
          <p:cNvPr id="9" name="直接连接符 8">
            <a:extLst>
              <a:ext uri="{FF2B5EF4-FFF2-40B4-BE49-F238E27FC236}">
                <a16:creationId xmlns:a16="http://schemas.microsoft.com/office/drawing/2014/main" id="{19142E3D-8065-49FE-E258-6B00730B6D84}"/>
              </a:ext>
            </a:extLst>
          </p:cNvPr>
          <p:cNvCxnSpPr>
            <a:cxnSpLocks/>
          </p:cNvCxnSpPr>
          <p:nvPr/>
        </p:nvCxnSpPr>
        <p:spPr>
          <a:xfrm>
            <a:off x="10413691" y="8023473"/>
            <a:ext cx="6573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F7E2CF3-71C8-0C84-6F81-457DA38E8D35}"/>
              </a:ext>
            </a:extLst>
          </p:cNvPr>
          <p:cNvSpPr txBox="1"/>
          <p:nvPr/>
        </p:nvSpPr>
        <p:spPr>
          <a:xfrm>
            <a:off x="11424193" y="9365374"/>
            <a:ext cx="5562600" cy="461665"/>
          </a:xfrm>
          <a:prstGeom prst="rect">
            <a:avLst/>
          </a:prstGeom>
          <a:noFill/>
        </p:spPr>
        <p:txBody>
          <a:bodyPr wrap="square" rtlCol="0">
            <a:spAutoFit/>
          </a:bodyPr>
          <a:lstStyle/>
          <a:p>
            <a:pPr algn="r"/>
            <a:r>
              <a:rPr lang="en-US" altLang="zh-CN" sz="2400" b="1" dirty="0">
                <a:solidFill>
                  <a:srgbClr val="FFFFFF"/>
                </a:solidFill>
                <a:latin typeface="Codec Pro Bold"/>
                <a:ea typeface="Codec Pro Bold"/>
                <a:cs typeface="Codec Pro Bold"/>
                <a:sym typeface="Codec Pro Bold"/>
              </a:rPr>
              <a:t>——</a:t>
            </a:r>
            <a:r>
              <a:rPr lang="zh-CN" altLang="en-US" sz="2400" b="1" dirty="0">
                <a:solidFill>
                  <a:srgbClr val="FFFFFF"/>
                </a:solidFill>
                <a:latin typeface="Codec Pro Bold"/>
                <a:ea typeface="Codec Pro Bold"/>
                <a:cs typeface="Codec Pro Bold"/>
                <a:sym typeface="Codec Pro Bold"/>
              </a:rPr>
              <a:t>年龄和性别亦是重要因素</a:t>
            </a:r>
            <a:endParaRPr lang="zh-CN" altLang="en-US" sz="2400" dirty="0"/>
          </a:p>
        </p:txBody>
      </p:sp>
      <p:sp>
        <p:nvSpPr>
          <p:cNvPr id="16" name="文本框 15">
            <a:extLst>
              <a:ext uri="{FF2B5EF4-FFF2-40B4-BE49-F238E27FC236}">
                <a16:creationId xmlns:a16="http://schemas.microsoft.com/office/drawing/2014/main" id="{16390867-0804-DBE2-D81C-7D7D15619958}"/>
              </a:ext>
            </a:extLst>
          </p:cNvPr>
          <p:cNvSpPr txBox="1"/>
          <p:nvPr/>
        </p:nvSpPr>
        <p:spPr>
          <a:xfrm>
            <a:off x="10083215" y="7424053"/>
            <a:ext cx="7143637" cy="523220"/>
          </a:xfrm>
          <a:prstGeom prst="rect">
            <a:avLst/>
          </a:prstGeom>
          <a:noFill/>
        </p:spPr>
        <p:txBody>
          <a:bodyPr wrap="square">
            <a:spAutoFit/>
          </a:bodyPr>
          <a:lstStyle/>
          <a:p>
            <a:pPr algn="ctr"/>
            <a:r>
              <a:rPr lang="zh-CN" altLang="en-US" sz="2800" b="1" i="1" dirty="0">
                <a:solidFill>
                  <a:srgbClr val="00B0F0"/>
                </a:solidFill>
                <a:latin typeface="Codec Pro"/>
                <a:ea typeface="Codec Pro"/>
                <a:cs typeface="Codec Pro"/>
                <a:sym typeface="Codec Pro"/>
              </a:rPr>
              <a:t>年龄、性别与辍学率关系折线图</a:t>
            </a:r>
            <a:endParaRPr lang="zh-CN" altLang="en-US" sz="2800" b="1" i="1" dirty="0">
              <a:solidFill>
                <a:srgbClr val="00B0F0"/>
              </a:solidFill>
              <a:latin typeface="Codec Pro Bold"/>
            </a:endParaRPr>
          </a:p>
        </p:txBody>
      </p:sp>
      <p:pic>
        <p:nvPicPr>
          <p:cNvPr id="17" name="图片 16">
            <a:extLst>
              <a:ext uri="{FF2B5EF4-FFF2-40B4-BE49-F238E27FC236}">
                <a16:creationId xmlns:a16="http://schemas.microsoft.com/office/drawing/2014/main" id="{E864DF4C-0006-D080-B2A2-FC05BE3F48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3147" y="2137913"/>
            <a:ext cx="6294189" cy="5021391"/>
          </a:xfrm>
          <a:prstGeom prst="rect">
            <a:avLst/>
          </a:prstGeom>
          <a:noFill/>
          <a:ln>
            <a:noFill/>
          </a:ln>
        </p:spPr>
      </p:pic>
      <p:sp>
        <p:nvSpPr>
          <p:cNvPr id="18" name="TextBox 8">
            <a:extLst>
              <a:ext uri="{FF2B5EF4-FFF2-40B4-BE49-F238E27FC236}">
                <a16:creationId xmlns:a16="http://schemas.microsoft.com/office/drawing/2014/main" id="{5AA2F330-C0DE-D24F-45CB-DAEFD93F0590}"/>
              </a:ext>
            </a:extLst>
          </p:cNvPr>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19" name="图片 18">
            <a:extLst>
              <a:ext uri="{FF2B5EF4-FFF2-40B4-BE49-F238E27FC236}">
                <a16:creationId xmlns:a16="http://schemas.microsoft.com/office/drawing/2014/main" id="{0D467151-9F74-A81B-19A2-FC70D5B944F1}"/>
              </a:ext>
            </a:extLst>
          </p:cNvPr>
          <p:cNvPicPr>
            <a:picLocks noChangeAspect="1"/>
          </p:cNvPicPr>
          <p:nvPr/>
        </p:nvPicPr>
        <p:blipFill>
          <a:blip r:embed="rId4"/>
          <a:stretch>
            <a:fillRect/>
          </a:stretch>
        </p:blipFill>
        <p:spPr>
          <a:xfrm>
            <a:off x="376734" y="625047"/>
            <a:ext cx="1380132" cy="1427723"/>
          </a:xfrm>
          <a:prstGeom prst="ellipse">
            <a:avLst/>
          </a:prstGeom>
          <a:ln>
            <a:noFill/>
          </a:ln>
          <a:effectLst>
            <a:softEdge rad="0"/>
          </a:effectLst>
        </p:spPr>
      </p:pic>
      <p:sp>
        <p:nvSpPr>
          <p:cNvPr id="20" name="灯片编号占位符 19">
            <a:extLst>
              <a:ext uri="{FF2B5EF4-FFF2-40B4-BE49-F238E27FC236}">
                <a16:creationId xmlns:a16="http://schemas.microsoft.com/office/drawing/2014/main" id="{6DF65369-0EAF-3917-86EE-3C216A178AE6}"/>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extLst>
      <p:ext uri="{BB962C8B-B14F-4D97-AF65-F5344CB8AC3E}">
        <p14:creationId xmlns:p14="http://schemas.microsoft.com/office/powerpoint/2010/main" val="106347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zh-CN" altLang="en-US" dirty="0"/>
          </a:p>
        </p:txBody>
      </p:sp>
      <p:grpSp>
        <p:nvGrpSpPr>
          <p:cNvPr id="10" name="Group 10"/>
          <p:cNvGrpSpPr/>
          <p:nvPr/>
        </p:nvGrpSpPr>
        <p:grpSpPr>
          <a:xfrm>
            <a:off x="1028699" y="992981"/>
            <a:ext cx="7960582" cy="2913769"/>
            <a:chOff x="-1" y="-47625"/>
            <a:chExt cx="10614109" cy="3885025"/>
          </a:xfrm>
        </p:grpSpPr>
        <p:sp>
          <p:nvSpPr>
            <p:cNvPr id="11" name="TextBox 11"/>
            <p:cNvSpPr txBox="1"/>
            <p:nvPr/>
          </p:nvSpPr>
          <p:spPr>
            <a:xfrm>
              <a:off x="-1" y="2133600"/>
              <a:ext cx="10614109" cy="1703800"/>
            </a:xfrm>
            <a:prstGeom prst="rect">
              <a:avLst/>
            </a:prstGeom>
          </p:spPr>
          <p:txBody>
            <a:bodyPr wrap="square" lIns="0" tIns="0" rIns="0" bIns="0" rtlCol="0" anchor="t">
              <a:spAutoFit/>
            </a:bodyPr>
            <a:lstStyle/>
            <a:p>
              <a:pPr marL="0" lvl="0" indent="0" algn="l">
                <a:lnSpc>
                  <a:spcPts val="3360"/>
                </a:lnSpc>
                <a:spcBef>
                  <a:spcPct val="0"/>
                </a:spcBef>
              </a:pPr>
              <a:r>
                <a:rPr lang="zh-CN" altLang="en-US" sz="2400" dirty="0">
                  <a:solidFill>
                    <a:srgbClr val="FFFFFF"/>
                  </a:solidFill>
                  <a:latin typeface="Codec Pro"/>
                  <a:ea typeface="Codec Pro"/>
                  <a:cs typeface="Codec Pro"/>
                  <a:sym typeface="Codec Pro"/>
                </a:rPr>
                <a:t>研究围绕学生辍学风险的预测与分析展开，系统地完成了从数据预处理、特征分析、模型训练到结果可视化的全过程，得到了相较</a:t>
              </a:r>
              <a:r>
                <a:rPr lang="en-US" altLang="zh-CN" sz="2400" dirty="0">
                  <a:solidFill>
                    <a:srgbClr val="FFFFFF"/>
                  </a:solidFill>
                  <a:latin typeface="Codec Pro"/>
                  <a:ea typeface="Codec Pro"/>
                  <a:cs typeface="Codec Pro"/>
                  <a:sym typeface="Codec Pro"/>
                </a:rPr>
                <a:t>baseline</a:t>
              </a:r>
              <a:r>
                <a:rPr lang="zh-CN" altLang="en-US" sz="2400" dirty="0">
                  <a:solidFill>
                    <a:srgbClr val="FFFFFF"/>
                  </a:solidFill>
                  <a:latin typeface="Codec Pro"/>
                  <a:ea typeface="Codec Pro"/>
                  <a:cs typeface="Codec Pro"/>
                  <a:sym typeface="Codec Pro"/>
                </a:rPr>
                <a:t>更优的模型。</a:t>
              </a:r>
              <a:endParaRPr lang="en-US" sz="2400" b="1" dirty="0">
                <a:solidFill>
                  <a:srgbClr val="FFFFFF"/>
                </a:solidFill>
                <a:latin typeface="Codec Pro"/>
                <a:ea typeface="Codec Pro"/>
                <a:cs typeface="Codec Pro"/>
                <a:sym typeface="Codec Pro"/>
              </a:endParaRPr>
            </a:p>
          </p:txBody>
        </p:sp>
        <p:sp>
          <p:nvSpPr>
            <p:cNvPr id="12" name="TextBox 12"/>
            <p:cNvSpPr txBox="1"/>
            <p:nvPr/>
          </p:nvSpPr>
          <p:spPr>
            <a:xfrm>
              <a:off x="0" y="-47625"/>
              <a:ext cx="9823776" cy="1419192"/>
            </a:xfrm>
            <a:prstGeom prst="rect">
              <a:avLst/>
            </a:prstGeom>
          </p:spPr>
          <p:txBody>
            <a:bodyPr lIns="0" tIns="0" rIns="0" bIns="0" rtlCol="0" anchor="t">
              <a:spAutoFit/>
            </a:bodyPr>
            <a:lstStyle/>
            <a:p>
              <a:pPr algn="l">
                <a:lnSpc>
                  <a:spcPts val="8250"/>
                </a:lnSpc>
              </a:pPr>
              <a:r>
                <a:rPr lang="zh-CN" altLang="en-US" sz="7500" b="1" dirty="0">
                  <a:solidFill>
                    <a:srgbClr val="FFFFFF"/>
                  </a:solidFill>
                  <a:latin typeface="Codec Pro Bold"/>
                  <a:ea typeface="Codec Pro Bold"/>
                  <a:cs typeface="Codec Pro Bold"/>
                  <a:sym typeface="Codec Pro Bold"/>
                </a:rPr>
                <a:t>结论</a:t>
              </a:r>
              <a:endParaRPr lang="en-US" sz="7500" b="1" dirty="0">
                <a:solidFill>
                  <a:srgbClr val="FFFFFF"/>
                </a:solidFill>
                <a:latin typeface="Codec Pro Bold"/>
                <a:ea typeface="Codec Pro Bold"/>
                <a:cs typeface="Codec Pro Bold"/>
                <a:sym typeface="Codec Pro Bold"/>
              </a:endParaRPr>
            </a:p>
          </p:txBody>
        </p:sp>
      </p:grpSp>
      <p:pic>
        <p:nvPicPr>
          <p:cNvPr id="21506" name="Picture 2" descr="High School Status Dropout Rates - YouTube">
            <a:extLst>
              <a:ext uri="{FF2B5EF4-FFF2-40B4-BE49-F238E27FC236}">
                <a16:creationId xmlns:a16="http://schemas.microsoft.com/office/drawing/2014/main" id="{05A3A027-B846-88A7-4493-D11AE0D63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56" y="4889499"/>
            <a:ext cx="8763933" cy="4528359"/>
          </a:xfrm>
          <a:prstGeom prst="roundRect">
            <a:avLst>
              <a:gd name="adj" fmla="val 8594"/>
            </a:avLst>
          </a:prstGeom>
          <a:solidFill>
            <a:srgbClr val="FFFFFF">
              <a:shade val="85000"/>
            </a:srgbClr>
          </a:solidFill>
          <a:ln>
            <a:noFill/>
          </a:ln>
          <a:effectLst>
            <a:reflection blurRad="12700" stA="48000" endPos="0" dist="5000" dir="5400000" sy="-100000" algn="bl" rotWithShape="0"/>
          </a:effectLst>
        </p:spPr>
      </p:pic>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4" name="文本框 3">
            <a:extLst>
              <a:ext uri="{FF2B5EF4-FFF2-40B4-BE49-F238E27FC236}">
                <a16:creationId xmlns:a16="http://schemas.microsoft.com/office/drawing/2014/main" id="{DE58CE25-067B-CA97-EFF8-0B8093BA2CEB}"/>
              </a:ext>
            </a:extLst>
          </p:cNvPr>
          <p:cNvSpPr txBox="1"/>
          <p:nvPr/>
        </p:nvSpPr>
        <p:spPr>
          <a:xfrm>
            <a:off x="10653639" y="2857500"/>
            <a:ext cx="6858000" cy="5447645"/>
          </a:xfrm>
          <a:prstGeom prst="rect">
            <a:avLst/>
          </a:prstGeom>
          <a:noFill/>
        </p:spPr>
        <p:txBody>
          <a:bodyPr wrap="square" rtlCol="0">
            <a:spAutoFit/>
          </a:bodyPr>
          <a:lstStyle/>
          <a:p>
            <a:pPr marL="514350" indent="-514350">
              <a:lnSpc>
                <a:spcPct val="150000"/>
              </a:lnSpc>
              <a:buFont typeface="+mj-lt"/>
              <a:buAutoNum type="romanUcPeriod"/>
              <a:defRPr/>
            </a:pPr>
            <a:r>
              <a:rPr lang="zh-CN" altLang="en-US" sz="2400" b="1" dirty="0">
                <a:solidFill>
                  <a:srgbClr val="FFFFFF"/>
                </a:solidFill>
                <a:latin typeface="Codec Pro"/>
                <a:ea typeface="Codec Pro Bold"/>
                <a:cs typeface="Codec Pro Bold"/>
                <a:sym typeface="Codec Pro Bold"/>
              </a:rPr>
              <a:t>学生成绩</a:t>
            </a:r>
            <a:r>
              <a:rPr lang="zh-CN" altLang="en-US" sz="2400" dirty="0">
                <a:solidFill>
                  <a:srgbClr val="FFFFFF"/>
                </a:solidFill>
                <a:latin typeface="Codec Pro"/>
                <a:ea typeface="Codec Pro Bold"/>
                <a:cs typeface="Codec Pro Bold"/>
                <a:sym typeface="Codec Pro Bold"/>
              </a:rPr>
              <a:t>是影响辍学风险的</a:t>
            </a:r>
            <a:r>
              <a:rPr lang="zh-CN" altLang="en-US" sz="2400" b="1" dirty="0">
                <a:solidFill>
                  <a:srgbClr val="FFFFFF"/>
                </a:solidFill>
                <a:latin typeface="Codec Pro"/>
                <a:ea typeface="Codec Pro Bold"/>
                <a:cs typeface="Codec Pro Bold"/>
                <a:sym typeface="Codec Pro Bold"/>
              </a:rPr>
              <a:t>最核心因素</a:t>
            </a:r>
            <a:r>
              <a:rPr lang="zh-CN" altLang="en-US" sz="2400" dirty="0">
                <a:solidFill>
                  <a:srgbClr val="FFFFFF"/>
                </a:solidFill>
                <a:latin typeface="Codec Pro"/>
                <a:ea typeface="Codec Pro Bold"/>
                <a:cs typeface="Codec Pro Bold"/>
                <a:sym typeface="Codec Pro Bold"/>
              </a:rPr>
              <a:t>。</a:t>
            </a:r>
            <a:endParaRPr lang="en-US" altLang="zh-CN" sz="2400" dirty="0">
              <a:solidFill>
                <a:srgbClr val="FFFFFF"/>
              </a:solidFill>
              <a:latin typeface="Codec Pro"/>
              <a:ea typeface="Codec Pro Bold"/>
              <a:cs typeface="Codec Pro Bold"/>
              <a:sym typeface="Codec Pro Bold"/>
            </a:endParaRPr>
          </a:p>
          <a:p>
            <a:pPr marL="514350" indent="-514350">
              <a:lnSpc>
                <a:spcPct val="150000"/>
              </a:lnSpc>
              <a:buFont typeface="+mj-lt"/>
              <a:buAutoNum type="romanUcPeriod"/>
              <a:defRPr/>
            </a:pPr>
            <a:r>
              <a:rPr lang="zh-CN" altLang="en-US" sz="2400" dirty="0">
                <a:solidFill>
                  <a:srgbClr val="FFFFFF"/>
                </a:solidFill>
                <a:latin typeface="Codec Pro"/>
                <a:ea typeface="Codec Pro Bold"/>
                <a:cs typeface="Codec Pro Bold"/>
                <a:sym typeface="Codec Pro Bold"/>
              </a:rPr>
              <a:t>社会经济状况、年龄性别维度的重要性也尤为突出。</a:t>
            </a:r>
            <a:endParaRPr lang="en-US" altLang="zh-CN" sz="2400" dirty="0">
              <a:solidFill>
                <a:srgbClr val="FFFFFF"/>
              </a:solidFill>
              <a:latin typeface="Codec Pro"/>
              <a:ea typeface="Codec Pro Bold"/>
              <a:cs typeface="Codec Pro Bold"/>
              <a:sym typeface="Codec Pro Bold"/>
            </a:endParaRPr>
          </a:p>
          <a:p>
            <a:pPr marL="514350" indent="-514350">
              <a:lnSpc>
                <a:spcPct val="150000"/>
              </a:lnSpc>
              <a:buFont typeface="+mj-lt"/>
              <a:buAutoNum type="romanUcPeriod"/>
              <a:defRPr/>
            </a:pPr>
            <a:r>
              <a:rPr lang="zh-CN" altLang="en-US" sz="2400" dirty="0">
                <a:solidFill>
                  <a:srgbClr val="FFFFFF"/>
                </a:solidFill>
                <a:latin typeface="Codec Pro"/>
                <a:ea typeface="Codec Pro Bold"/>
                <a:cs typeface="Codec Pro Bold"/>
                <a:sym typeface="Codec Pro Bold"/>
              </a:rPr>
              <a:t>模型表现：线性模型解释性强，但难以对复杂关系建模；随机森林能识别非线性难以处理类别变量；</a:t>
            </a:r>
            <a:r>
              <a:rPr lang="en-US" altLang="zh-CN" sz="2400" b="1" dirty="0" err="1">
                <a:solidFill>
                  <a:srgbClr val="FFFFFF"/>
                </a:solidFill>
                <a:latin typeface="Codec Pro"/>
                <a:ea typeface="Codec Pro Bold"/>
                <a:cs typeface="Codec Pro Bold"/>
                <a:sym typeface="Codec Pro Bold"/>
              </a:rPr>
              <a:t>CatBoost</a:t>
            </a:r>
            <a:r>
              <a:rPr lang="zh-CN" altLang="en-US" sz="2400" b="1" dirty="0">
                <a:solidFill>
                  <a:srgbClr val="FFFFFF"/>
                </a:solidFill>
                <a:latin typeface="Codec Pro"/>
                <a:ea typeface="Codec Pro Bold"/>
                <a:cs typeface="Codec Pro Bold"/>
                <a:sym typeface="Codec Pro Bold"/>
              </a:rPr>
              <a:t>与</a:t>
            </a:r>
            <a:r>
              <a:rPr lang="en-US" altLang="zh-CN" sz="2400" b="1" dirty="0" err="1">
                <a:solidFill>
                  <a:srgbClr val="FFFFFF"/>
                </a:solidFill>
                <a:latin typeface="Codec Pro"/>
                <a:ea typeface="Codec Pro Bold"/>
                <a:cs typeface="Codec Pro Bold"/>
                <a:sym typeface="Codec Pro Bold"/>
              </a:rPr>
              <a:t>LightGBM</a:t>
            </a:r>
            <a:r>
              <a:rPr lang="zh-CN" altLang="en-US" sz="2400" b="1" dirty="0">
                <a:solidFill>
                  <a:srgbClr val="FFFFFF"/>
                </a:solidFill>
                <a:latin typeface="Codec Pro"/>
                <a:ea typeface="Codec Pro Bold"/>
                <a:cs typeface="Codec Pro Bold"/>
                <a:sym typeface="Codec Pro Bold"/>
              </a:rPr>
              <a:t>性能最优</a:t>
            </a:r>
            <a:r>
              <a:rPr lang="zh-CN" altLang="en-US" sz="2400" dirty="0">
                <a:solidFill>
                  <a:srgbClr val="FFFFFF"/>
                </a:solidFill>
                <a:latin typeface="Codec Pro"/>
                <a:ea typeface="Codec Pro Bold"/>
                <a:cs typeface="Codec Pro Bold"/>
                <a:sym typeface="Codec Pro Bold"/>
              </a:rPr>
              <a:t>，适合本任务的建模。</a:t>
            </a:r>
            <a:endParaRPr lang="en-US" altLang="zh-CN" sz="2400" dirty="0">
              <a:solidFill>
                <a:srgbClr val="FFFFFF"/>
              </a:solidFill>
              <a:latin typeface="Codec Pro"/>
              <a:ea typeface="Codec Pro Bold"/>
              <a:cs typeface="Codec Pro Bold"/>
              <a:sym typeface="Codec Pro Bold"/>
            </a:endParaRPr>
          </a:p>
          <a:p>
            <a:pPr marL="514350" indent="-514350">
              <a:lnSpc>
                <a:spcPct val="150000"/>
              </a:lnSpc>
              <a:buFont typeface="+mj-lt"/>
              <a:buAutoNum type="romanUcPeriod"/>
              <a:defRPr/>
            </a:pPr>
            <a:r>
              <a:rPr lang="zh-CN" altLang="en-US" sz="2400" b="1" dirty="0">
                <a:solidFill>
                  <a:srgbClr val="FFFFFF"/>
                </a:solidFill>
                <a:latin typeface="Codec Pro"/>
                <a:ea typeface="Codec Pro Bold"/>
                <a:cs typeface="Codec Pro Bold"/>
                <a:sym typeface="Codec Pro Bold"/>
              </a:rPr>
              <a:t>二分类（辍学 </a:t>
            </a:r>
            <a:r>
              <a:rPr lang="en-US" altLang="zh-CN" sz="2400" b="1" dirty="0">
                <a:solidFill>
                  <a:srgbClr val="FFFFFF"/>
                </a:solidFill>
                <a:latin typeface="Codec Pro"/>
                <a:ea typeface="Codec Pro Bold"/>
                <a:cs typeface="Codec Pro Bold"/>
                <a:sym typeface="Codec Pro Bold"/>
              </a:rPr>
              <a:t>vs </a:t>
            </a:r>
            <a:r>
              <a:rPr lang="zh-CN" altLang="en-US" sz="2400" b="1" dirty="0">
                <a:solidFill>
                  <a:srgbClr val="FFFFFF"/>
                </a:solidFill>
                <a:latin typeface="Codec Pro"/>
                <a:ea typeface="Codec Pro Bold"/>
                <a:cs typeface="Codec Pro Bold"/>
                <a:sym typeface="Codec Pro Bold"/>
              </a:rPr>
              <a:t>未辍学）优于三分类，预测效果更好</a:t>
            </a:r>
            <a:r>
              <a:rPr lang="zh-CN" altLang="en-US" sz="2400" dirty="0">
                <a:solidFill>
                  <a:srgbClr val="FFFFFF"/>
                </a:solidFill>
                <a:latin typeface="Codec Pro"/>
                <a:ea typeface="Codec Pro Bold"/>
                <a:cs typeface="Codec Pro Bold"/>
                <a:sym typeface="Codec Pro Bold"/>
              </a:rPr>
              <a:t>，但相应地缺乏对“在读”学生的分析。</a:t>
            </a:r>
            <a:endParaRPr lang="en-US" altLang="zh-CN" sz="2400" dirty="0">
              <a:solidFill>
                <a:srgbClr val="FFFFFF"/>
              </a:solidFill>
              <a:latin typeface="Codec Pro"/>
              <a:ea typeface="Codec Pro Bold"/>
              <a:cs typeface="Codec Pro Bold"/>
              <a:sym typeface="Codec Pro Bold"/>
            </a:endParaRPr>
          </a:p>
          <a:p>
            <a:endParaRPr lang="zh-CN" altLang="en-US" sz="2400" dirty="0"/>
          </a:p>
        </p:txBody>
      </p:sp>
      <p:sp>
        <p:nvSpPr>
          <p:cNvPr id="5" name="文本框 4">
            <a:extLst>
              <a:ext uri="{FF2B5EF4-FFF2-40B4-BE49-F238E27FC236}">
                <a16:creationId xmlns:a16="http://schemas.microsoft.com/office/drawing/2014/main" id="{ADBC20AA-42A4-69B9-8587-03FFD8AAC25F}"/>
              </a:ext>
            </a:extLst>
          </p:cNvPr>
          <p:cNvSpPr txBox="1"/>
          <p:nvPr/>
        </p:nvSpPr>
        <p:spPr>
          <a:xfrm>
            <a:off x="12859255" y="1672654"/>
            <a:ext cx="2441694" cy="769441"/>
          </a:xfrm>
          <a:prstGeom prst="rect">
            <a:avLst/>
          </a:prstGeom>
          <a:noFill/>
        </p:spPr>
        <p:txBody>
          <a:bodyPr wrap="none" rtlCol="0">
            <a:spAutoFit/>
          </a:bodyPr>
          <a:lstStyle/>
          <a:p>
            <a:r>
              <a:rPr lang="zh-CN" altLang="en-US" sz="4400" b="1" dirty="0">
                <a:solidFill>
                  <a:srgbClr val="00B0F0"/>
                </a:solidFill>
                <a:latin typeface="Codec Pro Bold"/>
                <a:ea typeface="Codec Pro Bold"/>
                <a:cs typeface="Codec Pro Bold"/>
                <a:sym typeface="Codec Pro Bold"/>
              </a:rPr>
              <a:t>核心结论</a:t>
            </a:r>
            <a:endParaRPr lang="en-US" altLang="zh-CN" sz="4400" b="1" dirty="0">
              <a:solidFill>
                <a:srgbClr val="00B0F0"/>
              </a:solidFill>
              <a:latin typeface="Codec Pro Bold"/>
              <a:ea typeface="Codec Pro Bold"/>
              <a:cs typeface="Codec Pro Bold"/>
              <a:sym typeface="Codec Pro Bold"/>
            </a:endParaRPr>
          </a:p>
        </p:txBody>
      </p:sp>
      <p:sp>
        <p:nvSpPr>
          <p:cNvPr id="14" name="灯片编号占位符 13">
            <a:extLst>
              <a:ext uri="{FF2B5EF4-FFF2-40B4-BE49-F238E27FC236}">
                <a16:creationId xmlns:a16="http://schemas.microsoft.com/office/drawing/2014/main" id="{6D212465-8245-33B3-F40C-A3A30FEA0AF3}"/>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Freeform 3"/>
          <p:cNvSpPr/>
          <p:nvPr/>
        </p:nvSpPr>
        <p:spPr>
          <a:xfrm>
            <a:off x="0" y="-99848"/>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992981"/>
            <a:ext cx="7367832" cy="1064394"/>
          </a:xfrm>
          <a:prstGeom prst="rect">
            <a:avLst/>
          </a:prstGeom>
        </p:spPr>
        <p:txBody>
          <a:bodyPr lIns="0" tIns="0" rIns="0" bIns="0" rtlCol="0" anchor="t">
            <a:spAutoFit/>
          </a:bodyPr>
          <a:lstStyle/>
          <a:p>
            <a:pPr algn="l">
              <a:lnSpc>
                <a:spcPts val="8250"/>
              </a:lnSpc>
            </a:pPr>
            <a:r>
              <a:rPr lang="zh-CN" altLang="en-US" sz="7500" b="1" dirty="0">
                <a:solidFill>
                  <a:srgbClr val="FFFFFF"/>
                </a:solidFill>
                <a:latin typeface="Codec Pro Bold"/>
                <a:ea typeface="Codec Pro Bold"/>
                <a:cs typeface="Codec Pro Bold"/>
                <a:sym typeface="Codec Pro Bold"/>
              </a:rPr>
              <a:t>结论</a:t>
            </a:r>
            <a:endParaRPr lang="en-US" sz="7500" b="1" dirty="0">
              <a:solidFill>
                <a:srgbClr val="FFFFFF"/>
              </a:solidFill>
              <a:latin typeface="Codec Pro Bold"/>
              <a:ea typeface="Codec Pro Bold"/>
              <a:cs typeface="Codec Pro Bold"/>
              <a:sym typeface="Codec Pro Bold"/>
            </a:endParaRPr>
          </a:p>
        </p:txBody>
      </p:sp>
      <p:sp>
        <p:nvSpPr>
          <p:cNvPr id="9" name="Freeform 5">
            <a:extLst>
              <a:ext uri="{FF2B5EF4-FFF2-40B4-BE49-F238E27FC236}">
                <a16:creationId xmlns:a16="http://schemas.microsoft.com/office/drawing/2014/main" id="{B3188BDA-75E3-4BC1-59A7-3FAB333B9F61}"/>
              </a:ext>
            </a:extLst>
          </p:cNvPr>
          <p:cNvSpPr/>
          <p:nvPr/>
        </p:nvSpPr>
        <p:spPr>
          <a:xfrm>
            <a:off x="-3200400" y="8243725"/>
            <a:ext cx="21488400" cy="4055745"/>
          </a:xfrm>
          <a:custGeom>
            <a:avLst/>
            <a:gdLst/>
            <a:ahLst/>
            <a:cxnLst/>
            <a:rect l="l" t="t" r="r" b="b"/>
            <a:pathLst>
              <a:path w="3264050" h="2302639">
                <a:moveTo>
                  <a:pt x="0" y="0"/>
                </a:moveTo>
                <a:lnTo>
                  <a:pt x="3264050" y="0"/>
                </a:lnTo>
                <a:lnTo>
                  <a:pt x="3264050"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文本框 6">
            <a:extLst>
              <a:ext uri="{FF2B5EF4-FFF2-40B4-BE49-F238E27FC236}">
                <a16:creationId xmlns:a16="http://schemas.microsoft.com/office/drawing/2014/main" id="{E84B8305-5835-1479-D4C5-EDA387696D03}"/>
              </a:ext>
            </a:extLst>
          </p:cNvPr>
          <p:cNvSpPr txBox="1"/>
          <p:nvPr/>
        </p:nvSpPr>
        <p:spPr>
          <a:xfrm>
            <a:off x="1371600" y="3343571"/>
            <a:ext cx="11416451" cy="1491499"/>
          </a:xfrm>
          <a:prstGeom prst="rect">
            <a:avLst/>
          </a:prstGeom>
          <a:noFill/>
        </p:spPr>
        <p:txBody>
          <a:bodyPr wrap="square">
            <a:spAutoFit/>
          </a:bodyPr>
          <a:lstStyle/>
          <a:p>
            <a:pPr marL="514350" indent="-514350" algn="l">
              <a:lnSpc>
                <a:spcPct val="130000"/>
              </a:lnSpc>
              <a:buFont typeface="+mj-lt"/>
              <a:buAutoNum type="romanUcPeriod"/>
              <a:defRPr/>
            </a:pPr>
            <a:r>
              <a:rPr lang="zh-CN" altLang="en-US" sz="2400" b="1" kern="1200" dirty="0">
                <a:solidFill>
                  <a:srgbClr val="FFFFFF"/>
                </a:solidFill>
                <a:latin typeface="Codec Pro"/>
                <a:ea typeface="Codec Pro Bold"/>
                <a:cs typeface="Codec Pro Bold"/>
                <a:sym typeface="Codec Pro Bold"/>
              </a:rPr>
              <a:t>样本规模较小</a:t>
            </a:r>
            <a:r>
              <a:rPr lang="zh-CN" altLang="en-US" sz="2400" kern="1200" dirty="0">
                <a:solidFill>
                  <a:srgbClr val="FFFFFF"/>
                </a:solidFill>
                <a:latin typeface="Codec Pro"/>
                <a:ea typeface="Codec Pro Bold"/>
                <a:cs typeface="Codec Pro Bold"/>
                <a:sym typeface="Codec Pro Bold"/>
              </a:rPr>
              <a:t>：数据集仅约 </a:t>
            </a:r>
            <a:r>
              <a:rPr lang="en-US" altLang="zh-CN" sz="2400" kern="1200" dirty="0">
                <a:solidFill>
                  <a:srgbClr val="FFFFFF"/>
                </a:solidFill>
                <a:latin typeface="Codec Pro"/>
                <a:ea typeface="Codec Pro Bold"/>
                <a:cs typeface="Codec Pro Bold"/>
                <a:sym typeface="Codec Pro Bold"/>
              </a:rPr>
              <a:t>4500 </a:t>
            </a:r>
            <a:r>
              <a:rPr lang="zh-CN" altLang="en-US" sz="2400" kern="1200" dirty="0">
                <a:solidFill>
                  <a:srgbClr val="FFFFFF"/>
                </a:solidFill>
                <a:latin typeface="Codec Pro"/>
                <a:ea typeface="Codec Pro Bold"/>
                <a:cs typeface="Codec Pro Bold"/>
                <a:sym typeface="Codec Pro Bold"/>
              </a:rPr>
              <a:t>条，类别不平衡仍影响模型泛化性。</a:t>
            </a:r>
          </a:p>
          <a:p>
            <a:pPr marL="514350" indent="-514350" algn="l">
              <a:lnSpc>
                <a:spcPct val="130000"/>
              </a:lnSpc>
              <a:buFont typeface="+mj-lt"/>
              <a:buAutoNum type="romanUcPeriod"/>
              <a:defRPr/>
            </a:pPr>
            <a:r>
              <a:rPr lang="zh-CN" altLang="en-US" sz="2400" b="1" kern="1200" dirty="0">
                <a:solidFill>
                  <a:srgbClr val="FFFFFF"/>
                </a:solidFill>
                <a:latin typeface="Codec Pro"/>
                <a:ea typeface="Codec Pro Bold"/>
                <a:cs typeface="Codec Pro Bold"/>
                <a:sym typeface="Codec Pro Bold"/>
              </a:rPr>
              <a:t>特征编码粗糙</a:t>
            </a:r>
            <a:r>
              <a:rPr lang="zh-CN" altLang="en-US" sz="2400" kern="1200" dirty="0">
                <a:solidFill>
                  <a:srgbClr val="FFFFFF"/>
                </a:solidFill>
                <a:latin typeface="Codec Pro"/>
                <a:ea typeface="Codec Pro Bold"/>
                <a:cs typeface="Codec Pro Bold"/>
                <a:sym typeface="Codec Pro Bold"/>
              </a:rPr>
              <a:t>：部分多类别变量如“父母职业”缺乏合理归类，未能深入挖掘信息。</a:t>
            </a:r>
          </a:p>
          <a:p>
            <a:pPr marL="514350" indent="-514350" algn="l">
              <a:lnSpc>
                <a:spcPct val="130000"/>
              </a:lnSpc>
              <a:buFont typeface="+mj-lt"/>
              <a:buAutoNum type="romanUcPeriod"/>
              <a:defRPr/>
            </a:pPr>
            <a:r>
              <a:rPr lang="zh-CN" altLang="en-US" sz="2400" b="1" kern="1200" dirty="0">
                <a:solidFill>
                  <a:srgbClr val="FFFFFF"/>
                </a:solidFill>
                <a:latin typeface="Codec Pro"/>
                <a:ea typeface="Codec Pro Bold"/>
                <a:cs typeface="Codec Pro Bold"/>
                <a:sym typeface="Codec Pro Bold"/>
              </a:rPr>
              <a:t>静态建模限制</a:t>
            </a:r>
            <a:r>
              <a:rPr lang="zh-CN" altLang="en-US" sz="2400" kern="1200" dirty="0">
                <a:solidFill>
                  <a:srgbClr val="FFFFFF"/>
                </a:solidFill>
                <a:latin typeface="Codec Pro"/>
                <a:ea typeface="Codec Pro Bold"/>
                <a:cs typeface="Codec Pro Bold"/>
                <a:sym typeface="Codec Pro Bold"/>
              </a:rPr>
              <a:t>：未考虑时间维度，模型缺乏对学生动态行为的长期追踪能力。</a:t>
            </a:r>
            <a:endParaRPr lang="en-US" altLang="zh-CN" sz="2400" b="1" dirty="0">
              <a:solidFill>
                <a:srgbClr val="2667FF"/>
              </a:solidFill>
              <a:latin typeface="Codec Pro Bold"/>
              <a:ea typeface="Codec Pro Bold"/>
              <a:cs typeface="Codec Pro Bold"/>
              <a:sym typeface="Codec Pro Bold"/>
            </a:endParaRPr>
          </a:p>
        </p:txBody>
      </p:sp>
      <p:sp>
        <p:nvSpPr>
          <p:cNvPr id="11" name="文本框 10">
            <a:extLst>
              <a:ext uri="{FF2B5EF4-FFF2-40B4-BE49-F238E27FC236}">
                <a16:creationId xmlns:a16="http://schemas.microsoft.com/office/drawing/2014/main" id="{5FF9025E-9F38-0A3B-2E5F-B91C24C86D8F}"/>
              </a:ext>
            </a:extLst>
          </p:cNvPr>
          <p:cNvSpPr txBox="1"/>
          <p:nvPr/>
        </p:nvSpPr>
        <p:spPr>
          <a:xfrm>
            <a:off x="6447576" y="6017262"/>
            <a:ext cx="11840424" cy="1971630"/>
          </a:xfrm>
          <a:prstGeom prst="rect">
            <a:avLst/>
          </a:prstGeom>
          <a:noFill/>
        </p:spPr>
        <p:txBody>
          <a:bodyPr wrap="square">
            <a:spAutoFit/>
          </a:bodyPr>
          <a:lstStyle/>
          <a:p>
            <a:pPr marL="514350" indent="-514350" algn="l">
              <a:lnSpc>
                <a:spcPct val="130000"/>
              </a:lnSpc>
              <a:buFont typeface="+mj-lt"/>
              <a:buAutoNum type="romanUcPeriod"/>
              <a:defRPr/>
            </a:pPr>
            <a:r>
              <a:rPr lang="zh-CN" altLang="en-US" sz="2400" b="1" dirty="0">
                <a:solidFill>
                  <a:srgbClr val="FFFFFF"/>
                </a:solidFill>
                <a:latin typeface="Codec Pro"/>
                <a:ea typeface="Codec Pro"/>
                <a:cs typeface="Codec Pro"/>
                <a:sym typeface="Codec Pro"/>
              </a:rPr>
              <a:t>学生</a:t>
            </a:r>
            <a:r>
              <a:rPr lang="zh-CN" altLang="en-US" sz="2400" dirty="0">
                <a:solidFill>
                  <a:srgbClr val="FFFFFF"/>
                </a:solidFill>
                <a:latin typeface="Codec Pro"/>
                <a:ea typeface="Codec Pro"/>
                <a:cs typeface="Codec Pro"/>
                <a:sym typeface="Codec Pro"/>
              </a:rPr>
              <a:t>：</a:t>
            </a:r>
            <a:r>
              <a:rPr lang="zh-CN" altLang="en-US" sz="2400" b="1" dirty="0">
                <a:solidFill>
                  <a:srgbClr val="FFFFFF"/>
                </a:solidFill>
                <a:latin typeface="Codec Pro"/>
                <a:ea typeface="Codec Pro"/>
                <a:cs typeface="Codec Pro"/>
                <a:sym typeface="Codec Pro"/>
              </a:rPr>
              <a:t>关注成绩预警与经济压力</a:t>
            </a:r>
            <a:r>
              <a:rPr lang="zh-CN" altLang="en-US" sz="2400" dirty="0">
                <a:solidFill>
                  <a:srgbClr val="FFFFFF"/>
                </a:solidFill>
                <a:latin typeface="Codec Pro"/>
                <a:ea typeface="Codec Pro"/>
                <a:cs typeface="Codec Pro"/>
                <a:sym typeface="Codec Pro"/>
              </a:rPr>
              <a:t>，主动寻求辅导与帮助，减少退学风险。</a:t>
            </a:r>
          </a:p>
          <a:p>
            <a:pPr marL="514350" indent="-514350" algn="l">
              <a:lnSpc>
                <a:spcPct val="130000"/>
              </a:lnSpc>
              <a:buFont typeface="+mj-lt"/>
              <a:buAutoNum type="romanUcPeriod"/>
              <a:defRPr/>
            </a:pPr>
            <a:r>
              <a:rPr lang="zh-CN" altLang="en-US" sz="2400" b="1" dirty="0">
                <a:solidFill>
                  <a:srgbClr val="FFFFFF"/>
                </a:solidFill>
                <a:latin typeface="Codec Pro"/>
                <a:ea typeface="Codec Pro"/>
                <a:cs typeface="Codec Pro"/>
                <a:sym typeface="Codec Pro"/>
              </a:rPr>
              <a:t>家庭</a:t>
            </a:r>
            <a:r>
              <a:rPr lang="zh-CN" altLang="en-US" sz="2400" dirty="0">
                <a:solidFill>
                  <a:srgbClr val="FFFFFF"/>
                </a:solidFill>
                <a:latin typeface="Codec Pro"/>
                <a:ea typeface="Codec Pro"/>
                <a:cs typeface="Codec Pro"/>
                <a:sym typeface="Codec Pro"/>
              </a:rPr>
              <a:t>：提供经济与情感支持，关注孩子的心理状态与学业进展。</a:t>
            </a:r>
          </a:p>
          <a:p>
            <a:pPr marL="514350" indent="-514350" algn="l">
              <a:lnSpc>
                <a:spcPct val="130000"/>
              </a:lnSpc>
              <a:buFont typeface="+mj-lt"/>
              <a:buAutoNum type="romanUcPeriod"/>
              <a:defRPr/>
            </a:pPr>
            <a:r>
              <a:rPr lang="zh-CN" altLang="en-US" sz="2400" b="1" dirty="0">
                <a:solidFill>
                  <a:srgbClr val="FFFFFF"/>
                </a:solidFill>
                <a:latin typeface="Codec Pro"/>
                <a:ea typeface="Codec Pro"/>
                <a:cs typeface="Codec Pro"/>
                <a:sym typeface="Codec Pro"/>
              </a:rPr>
              <a:t>学校</a:t>
            </a:r>
            <a:r>
              <a:rPr lang="zh-CN" altLang="en-US" sz="2400" dirty="0">
                <a:solidFill>
                  <a:srgbClr val="FFFFFF"/>
                </a:solidFill>
                <a:latin typeface="Codec Pro"/>
                <a:ea typeface="Codec Pro"/>
                <a:cs typeface="Codec Pro"/>
                <a:sym typeface="Codec Pro"/>
              </a:rPr>
              <a:t>：</a:t>
            </a:r>
            <a:r>
              <a:rPr lang="zh-CN" altLang="en-US" sz="2400" b="1" dirty="0">
                <a:solidFill>
                  <a:srgbClr val="FFFFFF"/>
                </a:solidFill>
                <a:latin typeface="Codec Pro"/>
                <a:ea typeface="Codec Pro"/>
                <a:cs typeface="Codec Pro"/>
                <a:sym typeface="Codec Pro"/>
              </a:rPr>
              <a:t>建设数据驱动的预警系统</a:t>
            </a:r>
            <a:r>
              <a:rPr lang="zh-CN" altLang="en-US" sz="2400" dirty="0">
                <a:solidFill>
                  <a:srgbClr val="FFFFFF"/>
                </a:solidFill>
                <a:latin typeface="Codec Pro"/>
                <a:ea typeface="Codec Pro"/>
                <a:cs typeface="Codec Pro"/>
                <a:sym typeface="Codec Pro"/>
              </a:rPr>
              <a:t>，联动学业、经济、心理等多维度信息干预。</a:t>
            </a:r>
          </a:p>
          <a:p>
            <a:pPr marL="514350" indent="-514350" algn="l">
              <a:lnSpc>
                <a:spcPct val="130000"/>
              </a:lnSpc>
              <a:buFont typeface="+mj-lt"/>
              <a:buAutoNum type="romanUcPeriod"/>
              <a:defRPr/>
            </a:pPr>
            <a:r>
              <a:rPr lang="zh-CN" altLang="en-US" sz="2400" b="1" dirty="0">
                <a:solidFill>
                  <a:srgbClr val="FFFFFF"/>
                </a:solidFill>
                <a:latin typeface="Codec Pro"/>
                <a:ea typeface="Codec Pro"/>
                <a:cs typeface="Codec Pro"/>
                <a:sym typeface="Codec Pro"/>
              </a:rPr>
              <a:t>政策</a:t>
            </a:r>
            <a:r>
              <a:rPr lang="zh-CN" altLang="en-US" sz="2400" dirty="0">
                <a:solidFill>
                  <a:srgbClr val="FFFFFF"/>
                </a:solidFill>
                <a:latin typeface="Codec Pro"/>
                <a:ea typeface="Codec Pro"/>
                <a:cs typeface="Codec Pro"/>
                <a:sym typeface="Codec Pro"/>
              </a:rPr>
              <a:t>：加强助学政策支持，</a:t>
            </a:r>
            <a:r>
              <a:rPr lang="zh-CN" altLang="en-US" sz="2400" b="1" dirty="0">
                <a:solidFill>
                  <a:srgbClr val="FFFFFF"/>
                </a:solidFill>
                <a:latin typeface="Codec Pro"/>
                <a:ea typeface="Codec Pro"/>
                <a:cs typeface="Codec Pro"/>
                <a:sym typeface="Codec Pro"/>
              </a:rPr>
              <a:t>推动教育公平资源配置</a:t>
            </a:r>
            <a:r>
              <a:rPr lang="zh-CN" altLang="en-US" sz="2400" dirty="0">
                <a:solidFill>
                  <a:srgbClr val="FFFFFF"/>
                </a:solidFill>
                <a:latin typeface="Codec Pro"/>
                <a:ea typeface="Codec Pro"/>
                <a:cs typeface="Codec Pro"/>
                <a:sym typeface="Codec Pro"/>
              </a:rPr>
              <a:t>，减少结构性辍学现象。</a:t>
            </a:r>
          </a:p>
        </p:txBody>
      </p:sp>
      <p:sp>
        <p:nvSpPr>
          <p:cNvPr id="13" name="文本框 12">
            <a:extLst>
              <a:ext uri="{FF2B5EF4-FFF2-40B4-BE49-F238E27FC236}">
                <a16:creationId xmlns:a16="http://schemas.microsoft.com/office/drawing/2014/main" id="{0116A9D5-BF52-BA66-42FD-EBA6A26F4A1C}"/>
              </a:ext>
            </a:extLst>
          </p:cNvPr>
          <p:cNvSpPr txBox="1"/>
          <p:nvPr/>
        </p:nvSpPr>
        <p:spPr>
          <a:xfrm>
            <a:off x="1371600" y="2462832"/>
            <a:ext cx="2441694" cy="769441"/>
          </a:xfrm>
          <a:prstGeom prst="rect">
            <a:avLst/>
          </a:prstGeom>
          <a:noFill/>
        </p:spPr>
        <p:txBody>
          <a:bodyPr wrap="none" rtlCol="0">
            <a:spAutoFit/>
          </a:bodyPr>
          <a:lstStyle/>
          <a:p>
            <a:r>
              <a:rPr lang="zh-CN" altLang="en-US" sz="4400" b="1" dirty="0">
                <a:solidFill>
                  <a:srgbClr val="00B0F0"/>
                </a:solidFill>
                <a:latin typeface="Codec Pro Bold"/>
                <a:ea typeface="Codec Pro Bold"/>
                <a:cs typeface="Codec Pro Bold"/>
                <a:sym typeface="Codec Pro Bold"/>
              </a:rPr>
              <a:t>研究不足</a:t>
            </a:r>
            <a:endParaRPr lang="en-US" altLang="zh-CN" sz="4400" b="1" dirty="0">
              <a:solidFill>
                <a:srgbClr val="00B0F0"/>
              </a:solidFill>
              <a:latin typeface="Codec Pro Bold"/>
              <a:ea typeface="Codec Pro Bold"/>
              <a:cs typeface="Codec Pro Bold"/>
              <a:sym typeface="Codec Pro Bold"/>
            </a:endParaRPr>
          </a:p>
        </p:txBody>
      </p:sp>
      <p:sp>
        <p:nvSpPr>
          <p:cNvPr id="15" name="文本框 14">
            <a:extLst>
              <a:ext uri="{FF2B5EF4-FFF2-40B4-BE49-F238E27FC236}">
                <a16:creationId xmlns:a16="http://schemas.microsoft.com/office/drawing/2014/main" id="{48921F92-1291-A7C2-8794-D6DECB019E23}"/>
              </a:ext>
            </a:extLst>
          </p:cNvPr>
          <p:cNvSpPr txBox="1"/>
          <p:nvPr/>
        </p:nvSpPr>
        <p:spPr>
          <a:xfrm>
            <a:off x="6447576" y="5219700"/>
            <a:ext cx="6288901" cy="769441"/>
          </a:xfrm>
          <a:prstGeom prst="rect">
            <a:avLst/>
          </a:prstGeom>
          <a:noFill/>
        </p:spPr>
        <p:txBody>
          <a:bodyPr wrap="none" rtlCol="0">
            <a:spAutoFit/>
          </a:bodyPr>
          <a:lstStyle/>
          <a:p>
            <a:r>
              <a:rPr lang="zh-CN" altLang="en-US" sz="4400" b="1" dirty="0">
                <a:solidFill>
                  <a:srgbClr val="00B0F0"/>
                </a:solidFill>
                <a:latin typeface="Codec Pro Bold"/>
                <a:ea typeface="Codec Pro Bold"/>
                <a:cs typeface="Codec Pro Bold"/>
                <a:sym typeface="Codec Pro Bold"/>
              </a:rPr>
              <a:t>相关建议</a:t>
            </a:r>
            <a:r>
              <a:rPr lang="en-US" altLang="zh-CN" sz="4400" b="1" dirty="0">
                <a:solidFill>
                  <a:srgbClr val="00B0F0"/>
                </a:solidFill>
                <a:latin typeface="Codec Pro Bold"/>
                <a:ea typeface="Codec Pro Bold"/>
                <a:cs typeface="Codec Pro Bold"/>
                <a:sym typeface="Codec Pro Bold"/>
              </a:rPr>
              <a:t>——</a:t>
            </a:r>
            <a:r>
              <a:rPr lang="zh-CN" altLang="en-US" sz="4400" b="1" dirty="0">
                <a:solidFill>
                  <a:srgbClr val="00B0F0"/>
                </a:solidFill>
                <a:latin typeface="Codec Pro Bold"/>
                <a:ea typeface="Codec Pro Bold"/>
                <a:cs typeface="Codec Pro Bold"/>
                <a:sym typeface="Codec Pro Bold"/>
              </a:rPr>
              <a:t>降低辍学率</a:t>
            </a:r>
            <a:endParaRPr lang="en-US" altLang="zh-CN" sz="4400" b="1" dirty="0">
              <a:solidFill>
                <a:srgbClr val="00B0F0"/>
              </a:solidFill>
              <a:latin typeface="Codec Pro Bold"/>
              <a:ea typeface="Codec Pro Bold"/>
              <a:cs typeface="Codec Pro Bold"/>
              <a:sym typeface="Codec Pro Bold"/>
            </a:endParaRPr>
          </a:p>
        </p:txBody>
      </p:sp>
      <p:sp>
        <p:nvSpPr>
          <p:cNvPr id="10" name="灯片编号占位符 9">
            <a:extLst>
              <a:ext uri="{FF2B5EF4-FFF2-40B4-BE49-F238E27FC236}">
                <a16:creationId xmlns:a16="http://schemas.microsoft.com/office/drawing/2014/main" id="{B0448B09-F72C-BEE4-5AB2-3D85281F9DB8}"/>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73505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D00F6422-6A81-751B-F26A-FE9D4EBA8E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EB4514-E24C-60DA-0D67-FB1D3F6E9189}"/>
              </a:ext>
            </a:extLst>
          </p:cNvPr>
          <p:cNvSpPr/>
          <p:nvPr/>
        </p:nvSpPr>
        <p:spPr>
          <a:xfrm flipH="1" flipV="1">
            <a:off x="505480" y="6935324"/>
            <a:ext cx="19100612" cy="6910949"/>
          </a:xfrm>
          <a:custGeom>
            <a:avLst/>
            <a:gdLst/>
            <a:ahLst/>
            <a:cxnLst/>
            <a:rect l="l" t="t" r="r" b="b"/>
            <a:pathLst>
              <a:path w="19100612" h="6910949">
                <a:moveTo>
                  <a:pt x="19100612" y="6910949"/>
                </a:moveTo>
                <a:lnTo>
                  <a:pt x="0" y="6910949"/>
                </a:lnTo>
                <a:lnTo>
                  <a:pt x="0" y="0"/>
                </a:lnTo>
                <a:lnTo>
                  <a:pt x="19100612" y="0"/>
                </a:lnTo>
                <a:lnTo>
                  <a:pt x="19100612" y="6910949"/>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4" name="Freeform 3">
            <a:extLst>
              <a:ext uri="{FF2B5EF4-FFF2-40B4-BE49-F238E27FC236}">
                <a16:creationId xmlns:a16="http://schemas.microsoft.com/office/drawing/2014/main" id="{5F570F0C-8D4F-FA20-02BD-D5FDB2AE8BB1}"/>
              </a:ext>
            </a:extLst>
          </p:cNvPr>
          <p:cNvSpPr/>
          <p:nvPr/>
        </p:nvSpPr>
        <p:spPr>
          <a:xfrm flipH="1">
            <a:off x="8589535" y="-1339929"/>
            <a:ext cx="12655463" cy="12655463"/>
          </a:xfrm>
          <a:custGeom>
            <a:avLst/>
            <a:gdLst/>
            <a:ahLst/>
            <a:cxnLst/>
            <a:rect l="l" t="t" r="r" b="b"/>
            <a:pathLst>
              <a:path w="12655463" h="12655463">
                <a:moveTo>
                  <a:pt x="12655463" y="0"/>
                </a:moveTo>
                <a:lnTo>
                  <a:pt x="0" y="0"/>
                </a:lnTo>
                <a:lnTo>
                  <a:pt x="0" y="12655463"/>
                </a:lnTo>
                <a:lnTo>
                  <a:pt x="12655463" y="12655463"/>
                </a:lnTo>
                <a:lnTo>
                  <a:pt x="1265546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4">
            <a:extLst>
              <a:ext uri="{FF2B5EF4-FFF2-40B4-BE49-F238E27FC236}">
                <a16:creationId xmlns:a16="http://schemas.microsoft.com/office/drawing/2014/main" id="{6F3573E1-F8D3-9B2A-9BF9-5164D8AE237E}"/>
              </a:ext>
            </a:extLst>
          </p:cNvPr>
          <p:cNvGrpSpPr>
            <a:grpSpLocks noChangeAspect="1"/>
          </p:cNvGrpSpPr>
          <p:nvPr/>
        </p:nvGrpSpPr>
        <p:grpSpPr>
          <a:xfrm>
            <a:off x="8589535" y="1028700"/>
            <a:ext cx="14347583" cy="8229600"/>
            <a:chOff x="0" y="0"/>
            <a:chExt cx="7981950" cy="4578350"/>
          </a:xfrm>
        </p:grpSpPr>
        <p:sp>
          <p:nvSpPr>
            <p:cNvPr id="6" name="Freeform 5">
              <a:extLst>
                <a:ext uri="{FF2B5EF4-FFF2-40B4-BE49-F238E27FC236}">
                  <a16:creationId xmlns:a16="http://schemas.microsoft.com/office/drawing/2014/main" id="{2E599D44-7BFF-CDA8-6070-82B9DAAE880E}"/>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B131B"/>
            </a:solidFill>
          </p:spPr>
        </p:sp>
        <p:sp>
          <p:nvSpPr>
            <p:cNvPr id="8" name="Freeform 6">
              <a:extLst>
                <a:ext uri="{FF2B5EF4-FFF2-40B4-BE49-F238E27FC236}">
                  <a16:creationId xmlns:a16="http://schemas.microsoft.com/office/drawing/2014/main" id="{C654E259-5D67-FFA7-875E-59CDE1FAC9AD}"/>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14" name="Freeform 7">
              <a:extLst>
                <a:ext uri="{FF2B5EF4-FFF2-40B4-BE49-F238E27FC236}">
                  <a16:creationId xmlns:a16="http://schemas.microsoft.com/office/drawing/2014/main" id="{EF9957F4-6816-530D-E3D9-A7D86E24DAE9}"/>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1B131B"/>
            </a:solidFill>
          </p:spPr>
        </p:sp>
        <p:sp>
          <p:nvSpPr>
            <p:cNvPr id="16" name="Freeform 8">
              <a:extLst>
                <a:ext uri="{FF2B5EF4-FFF2-40B4-BE49-F238E27FC236}">
                  <a16:creationId xmlns:a16="http://schemas.microsoft.com/office/drawing/2014/main" id="{843A16A8-E1A5-F934-0B2A-F4C30BC7D809}"/>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1B131B"/>
            </a:solidFill>
          </p:spPr>
        </p:sp>
      </p:grpSp>
      <p:sp>
        <p:nvSpPr>
          <p:cNvPr id="17" name="TextBox 10">
            <a:extLst>
              <a:ext uri="{FF2B5EF4-FFF2-40B4-BE49-F238E27FC236}">
                <a16:creationId xmlns:a16="http://schemas.microsoft.com/office/drawing/2014/main" id="{7F9B1325-6F7A-2A62-BC4D-9B9CB7993D85}"/>
              </a:ext>
            </a:extLst>
          </p:cNvPr>
          <p:cNvSpPr txBox="1"/>
          <p:nvPr/>
        </p:nvSpPr>
        <p:spPr>
          <a:xfrm>
            <a:off x="1101202" y="674114"/>
            <a:ext cx="6878472" cy="1064394"/>
          </a:xfrm>
          <a:prstGeom prst="rect">
            <a:avLst/>
          </a:prstGeom>
        </p:spPr>
        <p:txBody>
          <a:bodyPr lIns="0" tIns="0" rIns="0" bIns="0" rtlCol="0" anchor="t">
            <a:spAutoFit/>
          </a:bodyPr>
          <a:lstStyle/>
          <a:p>
            <a:pPr algn="l">
              <a:lnSpc>
                <a:spcPts val="8250"/>
              </a:lnSpc>
            </a:pPr>
            <a:r>
              <a:rPr lang="zh-CN" altLang="en-US" sz="7500" b="1" dirty="0">
                <a:solidFill>
                  <a:srgbClr val="FFFFFF"/>
                </a:solidFill>
                <a:latin typeface="Codec Pro Bold"/>
                <a:ea typeface="Codec Pro Bold"/>
                <a:cs typeface="Codec Pro Bold"/>
                <a:sym typeface="Codec Pro Bold"/>
              </a:rPr>
              <a:t>分工情况</a:t>
            </a:r>
            <a:endParaRPr lang="en-US" sz="7500" b="1" dirty="0">
              <a:solidFill>
                <a:srgbClr val="FFFFFF"/>
              </a:solidFill>
              <a:latin typeface="Codec Pro Bold"/>
              <a:ea typeface="Codec Pro Bold"/>
              <a:cs typeface="Codec Pro Bold"/>
              <a:sym typeface="Codec Pro Bold"/>
            </a:endParaRPr>
          </a:p>
        </p:txBody>
      </p:sp>
      <p:graphicFrame>
        <p:nvGraphicFramePr>
          <p:cNvPr id="18" name="Table 11">
            <a:extLst>
              <a:ext uri="{FF2B5EF4-FFF2-40B4-BE49-F238E27FC236}">
                <a16:creationId xmlns:a16="http://schemas.microsoft.com/office/drawing/2014/main" id="{E480F0C0-7B15-7804-29E3-2F8F4AD277BE}"/>
              </a:ext>
            </a:extLst>
          </p:cNvPr>
          <p:cNvGraphicFramePr>
            <a:graphicFrameLocks noGrp="1"/>
          </p:cNvGraphicFramePr>
          <p:nvPr>
            <p:extLst>
              <p:ext uri="{D42A27DB-BD31-4B8C-83A1-F6EECF244321}">
                <p14:modId xmlns:p14="http://schemas.microsoft.com/office/powerpoint/2010/main" val="1406841386"/>
              </p:ext>
            </p:extLst>
          </p:nvPr>
        </p:nvGraphicFramePr>
        <p:xfrm>
          <a:off x="1025557" y="3046701"/>
          <a:ext cx="8423243" cy="4579106"/>
        </p:xfrm>
        <a:graphic>
          <a:graphicData uri="http://schemas.openxmlformats.org/drawingml/2006/table">
            <a:tbl>
              <a:tblPr/>
              <a:tblGrid>
                <a:gridCol w="2555843">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1073906">
                <a:tc>
                  <a:txBody>
                    <a:bodyPr/>
                    <a:lstStyle/>
                    <a:p>
                      <a:pPr algn="l">
                        <a:lnSpc>
                          <a:spcPts val="2940"/>
                        </a:lnSpc>
                        <a:defRPr/>
                      </a:pPr>
                      <a:r>
                        <a:rPr lang="zh-CN" altLang="en-US" sz="2800" b="1" dirty="0">
                          <a:solidFill>
                            <a:srgbClr val="00B0F0"/>
                          </a:solidFill>
                          <a:latin typeface="Codec Pro Bold"/>
                          <a:ea typeface="Codec Pro Bold"/>
                          <a:cs typeface="Codec Pro Bold"/>
                          <a:sym typeface="Codec Pro Bold"/>
                        </a:rPr>
                        <a:t>高铭</a:t>
                      </a:r>
                      <a:endParaRPr lang="en-US" sz="1400" dirty="0">
                        <a:solidFill>
                          <a:srgbClr val="00B0F0"/>
                        </a:solidFill>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r>
                        <a:rPr lang="en-US" altLang="zh-CN" sz="2400" dirty="0">
                          <a:solidFill>
                            <a:srgbClr val="FFFFFF"/>
                          </a:solidFill>
                          <a:latin typeface="Codec Pro Bold" panose="02010600030101010101" charset="0"/>
                          <a:ea typeface="Codec Pro"/>
                          <a:cs typeface="Codec Pro"/>
                          <a:sym typeface="Codec Pro"/>
                        </a:rPr>
                        <a:t>Baseline</a:t>
                      </a:r>
                      <a:r>
                        <a:rPr lang="zh-CN" altLang="en-US" sz="2400" dirty="0">
                          <a:solidFill>
                            <a:srgbClr val="FFFFFF"/>
                          </a:solidFill>
                          <a:latin typeface="Codec Pro Bold" panose="02010600030101010101" charset="0"/>
                          <a:ea typeface="Codec Pro"/>
                          <a:cs typeface="Codec Pro"/>
                          <a:sym typeface="Codec Pro"/>
                        </a:rPr>
                        <a:t>整理、三分类模型设计、实验结果归纳</a:t>
                      </a:r>
                      <a:endParaRPr lang="en-US" sz="2400" dirty="0">
                        <a:latin typeface="Codec Pro Bold" panose="02010600030101010101" charset="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77541">
                <a:tc>
                  <a:txBody>
                    <a:bodyPr/>
                    <a:lstStyle/>
                    <a:p>
                      <a:pPr algn="l">
                        <a:lnSpc>
                          <a:spcPts val="2940"/>
                        </a:lnSpc>
                        <a:defRPr/>
                      </a:pPr>
                      <a:r>
                        <a:rPr lang="zh-CN" altLang="en-US" sz="2800" b="1" dirty="0">
                          <a:solidFill>
                            <a:srgbClr val="00B0F0"/>
                          </a:solidFill>
                          <a:latin typeface="Codec Pro Bold"/>
                          <a:ea typeface="Codec Pro Bold"/>
                          <a:cs typeface="Codec Pro Bold"/>
                          <a:sym typeface="Codec Pro Bold"/>
                        </a:rPr>
                        <a:t>李卓衡</a:t>
                      </a:r>
                      <a:r>
                        <a:rPr lang="en-US" sz="2100" b="1" dirty="0">
                          <a:solidFill>
                            <a:srgbClr val="00B0F0"/>
                          </a:solidFill>
                          <a:latin typeface="Codec Pro Bold"/>
                          <a:ea typeface="Codec Pro Bold"/>
                          <a:cs typeface="Codec Pro Bold"/>
                          <a:sym typeface="Codec Pro Bold"/>
                        </a:rPr>
                        <a:t> </a:t>
                      </a:r>
                      <a:endParaRPr lang="en-US" sz="1100" dirty="0">
                        <a:solidFill>
                          <a:srgbClr val="00B0F0"/>
                        </a:solidFill>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r>
                        <a:rPr lang="en-US" altLang="zh-CN" sz="2400" kern="1200" dirty="0">
                          <a:solidFill>
                            <a:srgbClr val="FFFFFF"/>
                          </a:solidFill>
                          <a:latin typeface="Codec Pro Bold" panose="02010600030101010101" charset="0"/>
                          <a:ea typeface="Codec Pro"/>
                          <a:cs typeface="Codec Pro"/>
                          <a:sym typeface="Codec Pro"/>
                        </a:rPr>
                        <a:t>SMOTE</a:t>
                      </a:r>
                      <a:r>
                        <a:rPr lang="zh-CN" altLang="en-US" sz="2400" dirty="0">
                          <a:solidFill>
                            <a:srgbClr val="FFFFFF"/>
                          </a:solidFill>
                          <a:latin typeface="Codec Pro"/>
                          <a:ea typeface="Codec Pro"/>
                          <a:cs typeface="Codec Pro"/>
                          <a:sym typeface="Codec Pro"/>
                        </a:rPr>
                        <a:t>引入、二分类模型设计、图表可视化</a:t>
                      </a:r>
                      <a:endParaRPr lang="en-US" sz="2400" dirty="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962117">
                <a:tc>
                  <a:txBody>
                    <a:bodyPr/>
                    <a:lstStyle/>
                    <a:p>
                      <a:pPr marL="0" algn="l" defTabSz="914400" rtl="0" eaLnBrk="1" latinLnBrk="0" hangingPunct="1">
                        <a:lnSpc>
                          <a:spcPts val="2940"/>
                        </a:lnSpc>
                        <a:defRPr/>
                      </a:pPr>
                      <a:r>
                        <a:rPr lang="zh-CN" altLang="en-US" sz="2800" b="1" kern="1200" dirty="0">
                          <a:solidFill>
                            <a:srgbClr val="00B0F0"/>
                          </a:solidFill>
                          <a:latin typeface="Codec Pro Bold"/>
                          <a:ea typeface="Codec Pro Bold"/>
                          <a:cs typeface="Codec Pro Bold"/>
                          <a:sym typeface="Codec Pro Bold"/>
                        </a:rPr>
                        <a:t>何家天</a:t>
                      </a:r>
                      <a:endParaRPr lang="en-US" sz="2800" b="1" kern="1200" dirty="0">
                        <a:solidFill>
                          <a:srgbClr val="00B0F0"/>
                        </a:solidFill>
                        <a:latin typeface="Codec Pro Bold"/>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r>
                        <a:rPr lang="zh-CN" altLang="en-US" sz="2400" dirty="0">
                          <a:solidFill>
                            <a:srgbClr val="FFFFFF"/>
                          </a:solidFill>
                          <a:latin typeface="Codec Pro"/>
                          <a:ea typeface="Codec Pro"/>
                          <a:cs typeface="Codec Pro"/>
                          <a:sym typeface="Codec Pro"/>
                        </a:rPr>
                        <a:t>结论整理、</a:t>
                      </a:r>
                      <a:r>
                        <a:rPr lang="en-US" altLang="zh-CN" sz="2400" kern="1200" dirty="0">
                          <a:solidFill>
                            <a:srgbClr val="FFFFFF"/>
                          </a:solidFill>
                          <a:latin typeface="Codec Pro Bold" panose="02010600030101010101" charset="0"/>
                          <a:ea typeface="Codec Pro"/>
                          <a:cs typeface="Codec Pro"/>
                          <a:sym typeface="Codec Pro"/>
                        </a:rPr>
                        <a:t>PPT</a:t>
                      </a:r>
                      <a:r>
                        <a:rPr lang="zh-CN" altLang="en-US" sz="2400" dirty="0">
                          <a:solidFill>
                            <a:srgbClr val="FFFFFF"/>
                          </a:solidFill>
                          <a:latin typeface="Codec Pro"/>
                          <a:ea typeface="Codec Pro"/>
                          <a:cs typeface="Codec Pro"/>
                          <a:sym typeface="Codec Pro"/>
                        </a:rPr>
                        <a:t>制作</a:t>
                      </a:r>
                      <a:endParaRPr lang="en-US" sz="2400" kern="1200" dirty="0">
                        <a:solidFill>
                          <a:srgbClr val="FFFFFF"/>
                        </a:solidFill>
                        <a:latin typeface="Codec Pro Bold" panose="02010600030101010101" charset="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991871541"/>
                  </a:ext>
                </a:extLst>
              </a:tr>
              <a:tr h="1186907">
                <a:tc>
                  <a:txBody>
                    <a:bodyPr/>
                    <a:lstStyle/>
                    <a:p>
                      <a:pPr marL="0" algn="l" defTabSz="914400" rtl="0" eaLnBrk="1" latinLnBrk="0" hangingPunct="1">
                        <a:lnSpc>
                          <a:spcPts val="2940"/>
                        </a:lnSpc>
                        <a:defRPr/>
                      </a:pPr>
                      <a:r>
                        <a:rPr lang="zh-CN" altLang="en-US" sz="2800" b="1" kern="1200" dirty="0">
                          <a:solidFill>
                            <a:srgbClr val="00B0F0"/>
                          </a:solidFill>
                          <a:latin typeface="Codec Pro Bold"/>
                          <a:ea typeface="Codec Pro Bold"/>
                          <a:cs typeface="Codec Pro Bold"/>
                          <a:sym typeface="Codec Pro Bold"/>
                        </a:rPr>
                        <a:t>郑慕函</a:t>
                      </a:r>
                      <a:endParaRPr lang="en-US" sz="2800" b="1" kern="1200" dirty="0">
                        <a:solidFill>
                          <a:srgbClr val="00B0F0"/>
                        </a:solidFill>
                        <a:latin typeface="Codec Pro Bold"/>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r>
                        <a:rPr lang="zh-CN" altLang="en-US" sz="2400" dirty="0">
                          <a:solidFill>
                            <a:srgbClr val="FFFFFF"/>
                          </a:solidFill>
                          <a:latin typeface="Codec Pro"/>
                          <a:ea typeface="Codec Pro"/>
                          <a:cs typeface="Codec Pro"/>
                          <a:sym typeface="Codec Pro"/>
                        </a:rPr>
                        <a:t>数据集调研及</a:t>
                      </a:r>
                      <a:r>
                        <a:rPr lang="en-US" altLang="zh-CN" sz="2400" dirty="0">
                          <a:solidFill>
                            <a:srgbClr val="FFFFFF"/>
                          </a:solidFill>
                          <a:latin typeface="Codec Pro"/>
                          <a:ea typeface="Codec Pro"/>
                          <a:cs typeface="Codec Pro"/>
                          <a:sym typeface="Codec Pro"/>
                        </a:rPr>
                        <a:t>EDA</a:t>
                      </a:r>
                      <a:r>
                        <a:rPr lang="zh-CN" altLang="en-US" sz="2400" dirty="0">
                          <a:solidFill>
                            <a:srgbClr val="FFFFFF"/>
                          </a:solidFill>
                          <a:latin typeface="Codec Pro"/>
                          <a:ea typeface="Codec Pro"/>
                          <a:cs typeface="Codec Pro"/>
                          <a:sym typeface="Codec Pro"/>
                        </a:rPr>
                        <a:t>预处理、文献综述</a:t>
                      </a:r>
                      <a:endParaRPr lang="en-US" sz="2400" kern="1200" dirty="0">
                        <a:solidFill>
                          <a:srgbClr val="FFFFFF"/>
                        </a:solidFill>
                        <a:latin typeface="Codec Pro Bold" panose="02010600030101010101" charset="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2387882647"/>
                  </a:ext>
                </a:extLst>
              </a:tr>
            </a:tbl>
          </a:graphicData>
        </a:graphic>
      </p:graphicFrame>
      <p:sp>
        <p:nvSpPr>
          <p:cNvPr id="19" name="TextBox 14">
            <a:extLst>
              <a:ext uri="{FF2B5EF4-FFF2-40B4-BE49-F238E27FC236}">
                <a16:creationId xmlns:a16="http://schemas.microsoft.com/office/drawing/2014/main" id="{A83A387C-EB0D-0C3A-6873-7505DAD21A16}"/>
              </a:ext>
            </a:extLst>
          </p:cNvPr>
          <p:cNvSpPr txBox="1"/>
          <p:nvPr/>
        </p:nvSpPr>
        <p:spPr>
          <a:xfrm>
            <a:off x="1025557" y="960386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22" name="图片 21">
            <a:extLst>
              <a:ext uri="{FF2B5EF4-FFF2-40B4-BE49-F238E27FC236}">
                <a16:creationId xmlns:a16="http://schemas.microsoft.com/office/drawing/2014/main" id="{3C645D57-43C0-3F89-C45D-0F845CD0C9A3}"/>
              </a:ext>
            </a:extLst>
          </p:cNvPr>
          <p:cNvPicPr>
            <a:picLocks noChangeAspect="1"/>
          </p:cNvPicPr>
          <p:nvPr/>
        </p:nvPicPr>
        <p:blipFill>
          <a:blip r:embed="rId6"/>
          <a:stretch>
            <a:fillRect/>
          </a:stretch>
        </p:blipFill>
        <p:spPr>
          <a:xfrm>
            <a:off x="10287000" y="7130470"/>
            <a:ext cx="10607040" cy="1213430"/>
          </a:xfrm>
          <a:prstGeom prst="rect">
            <a:avLst/>
          </a:prstGeom>
        </p:spPr>
      </p:pic>
      <p:pic>
        <p:nvPicPr>
          <p:cNvPr id="23" name="图片 22">
            <a:extLst>
              <a:ext uri="{FF2B5EF4-FFF2-40B4-BE49-F238E27FC236}">
                <a16:creationId xmlns:a16="http://schemas.microsoft.com/office/drawing/2014/main" id="{2F610135-19E2-8978-B021-EAAFD0269CAA}"/>
              </a:ext>
            </a:extLst>
          </p:cNvPr>
          <p:cNvPicPr>
            <a:picLocks noChangeAspect="1"/>
          </p:cNvPicPr>
          <p:nvPr/>
        </p:nvPicPr>
        <p:blipFill>
          <a:blip r:embed="rId6"/>
          <a:stretch>
            <a:fillRect/>
          </a:stretch>
        </p:blipFill>
        <p:spPr>
          <a:xfrm>
            <a:off x="10271760" y="1460352"/>
            <a:ext cx="10607040" cy="1213430"/>
          </a:xfrm>
          <a:prstGeom prst="rect">
            <a:avLst/>
          </a:prstGeom>
        </p:spPr>
      </p:pic>
      <p:pic>
        <p:nvPicPr>
          <p:cNvPr id="1026" name="Picture 2" descr="😊 Students dropping out of school causes. High School Dropouts essays ...">
            <a:extLst>
              <a:ext uri="{FF2B5EF4-FFF2-40B4-BE49-F238E27FC236}">
                <a16:creationId xmlns:a16="http://schemas.microsoft.com/office/drawing/2014/main" id="{30F65A6D-61CF-BF3C-DA70-978F7A2744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4170" y="1556591"/>
            <a:ext cx="8469630" cy="68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5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rot="-1066964">
            <a:off x="11855726" y="8509581"/>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zh-CN" altLang="en-US" dirty="0"/>
          </a:p>
        </p:txBody>
      </p:sp>
      <p:sp>
        <p:nvSpPr>
          <p:cNvPr id="11" name="TextBox 11"/>
          <p:cNvSpPr txBox="1"/>
          <p:nvPr/>
        </p:nvSpPr>
        <p:spPr>
          <a:xfrm>
            <a:off x="9962193" y="740270"/>
            <a:ext cx="7318317" cy="2128788"/>
          </a:xfrm>
          <a:prstGeom prst="rect">
            <a:avLst/>
          </a:prstGeom>
        </p:spPr>
        <p:txBody>
          <a:bodyPr lIns="0" tIns="0" rIns="0" bIns="0" rtlCol="0" anchor="t">
            <a:spAutoFit/>
          </a:bodyPr>
          <a:lstStyle/>
          <a:p>
            <a:pPr algn="l">
              <a:lnSpc>
                <a:spcPts val="8250"/>
              </a:lnSpc>
            </a:pPr>
            <a:r>
              <a:rPr lang="zh-CN" altLang="en-US" sz="7500" b="1" dirty="0">
                <a:solidFill>
                  <a:srgbClr val="2667FF"/>
                </a:solidFill>
                <a:latin typeface="Codec Pro Bold"/>
                <a:ea typeface="Codec Pro Bold"/>
                <a:cs typeface="Codec Pro Bold"/>
                <a:sym typeface="Codec Pro Bold"/>
              </a:rPr>
              <a:t>研究</a:t>
            </a:r>
            <a:r>
              <a:rPr lang="en-US" sz="7500" b="1" dirty="0">
                <a:solidFill>
                  <a:srgbClr val="1B131B"/>
                </a:solidFill>
                <a:latin typeface="Codec Pro Bold"/>
                <a:ea typeface="Codec Pro Bold"/>
                <a:cs typeface="Codec Pro Bold"/>
                <a:sym typeface="Codec Pro Bold"/>
              </a:rPr>
              <a:t> </a:t>
            </a:r>
          </a:p>
          <a:p>
            <a:pPr algn="l">
              <a:lnSpc>
                <a:spcPts val="8250"/>
              </a:lnSpc>
            </a:pPr>
            <a:r>
              <a:rPr lang="zh-CN" altLang="en-US" sz="7500" b="1" dirty="0">
                <a:solidFill>
                  <a:srgbClr val="1B131B"/>
                </a:solidFill>
                <a:latin typeface="Codec Pro Bold"/>
                <a:ea typeface="Codec Pro Bold"/>
                <a:cs typeface="Codec Pro Bold"/>
                <a:sym typeface="Codec Pro Bold"/>
              </a:rPr>
              <a:t>背景</a:t>
            </a:r>
            <a:endParaRPr lang="en-US" sz="7500" b="1" dirty="0">
              <a:solidFill>
                <a:srgbClr val="1B131B"/>
              </a:solidFill>
              <a:latin typeface="Codec Pro Bold"/>
              <a:ea typeface="Codec Pro Bold"/>
              <a:cs typeface="Codec Pro Bold"/>
              <a:sym typeface="Codec Pro Bold"/>
            </a:endParaRPr>
          </a:p>
        </p:txBody>
      </p:sp>
      <p:sp>
        <p:nvSpPr>
          <p:cNvPr id="12" name="TextBox 12"/>
          <p:cNvSpPr txBox="1"/>
          <p:nvPr/>
        </p:nvSpPr>
        <p:spPr>
          <a:xfrm>
            <a:off x="9962193" y="2933700"/>
            <a:ext cx="7084059" cy="6034281"/>
          </a:xfrm>
          <a:prstGeom prst="rect">
            <a:avLst/>
          </a:prstGeom>
        </p:spPr>
        <p:txBody>
          <a:bodyPr lIns="0" tIns="0" rIns="0" bIns="0" rtlCol="0" anchor="t">
            <a:spAutoFit/>
          </a:bodyPr>
          <a:lstStyle/>
          <a:p>
            <a:pPr algn="l">
              <a:lnSpc>
                <a:spcPct val="150000"/>
              </a:lnSpc>
            </a:pPr>
            <a:r>
              <a:rPr lang="en-US" altLang="zh-CN" sz="2400" dirty="0">
                <a:solidFill>
                  <a:srgbClr val="1B131B"/>
                </a:solidFill>
                <a:latin typeface="Codec Pro"/>
                <a:ea typeface="Codec Pro"/>
                <a:cs typeface="Codec Pro"/>
                <a:sym typeface="Codec Pro"/>
              </a:rPr>
              <a:t>        </a:t>
            </a:r>
            <a:r>
              <a:rPr lang="zh-CN" altLang="en-US" sz="2400" dirty="0">
                <a:solidFill>
                  <a:srgbClr val="1B131B"/>
                </a:solidFill>
                <a:latin typeface="Codec Pro"/>
                <a:ea typeface="Codec Pro"/>
                <a:cs typeface="Codec Pro"/>
                <a:sym typeface="Codec Pro"/>
              </a:rPr>
              <a:t>在数字化浪潮推动下，</a:t>
            </a:r>
            <a:r>
              <a:rPr lang="zh-CN" altLang="en-US" sz="2400" b="1" dirty="0">
                <a:solidFill>
                  <a:srgbClr val="1B131B"/>
                </a:solidFill>
                <a:latin typeface="Codec Pro"/>
                <a:ea typeface="Codec Pro"/>
                <a:cs typeface="Codec Pro"/>
                <a:sym typeface="Codec Pro"/>
              </a:rPr>
              <a:t>高等教育正面临前所未有的变革</a:t>
            </a:r>
            <a:r>
              <a:rPr lang="zh-CN" altLang="en-US" sz="2400" dirty="0">
                <a:solidFill>
                  <a:srgbClr val="1B131B"/>
                </a:solidFill>
                <a:latin typeface="Codec Pro"/>
                <a:ea typeface="Codec Pro"/>
                <a:cs typeface="Codec Pro"/>
                <a:sym typeface="Codec Pro"/>
              </a:rPr>
              <a:t>，在线学习平台、混合式教学模式的普及打破了时空限制，为学生提供了更加灵活的学习路径。</a:t>
            </a:r>
            <a:endParaRPr lang="en-US" altLang="zh-CN" sz="2400" dirty="0">
              <a:solidFill>
                <a:srgbClr val="1B131B"/>
              </a:solidFill>
              <a:latin typeface="Codec Pro"/>
              <a:ea typeface="Codec Pro"/>
              <a:cs typeface="Codec Pro"/>
              <a:sym typeface="Codec Pro"/>
            </a:endParaRPr>
          </a:p>
          <a:p>
            <a:pPr algn="l">
              <a:lnSpc>
                <a:spcPct val="150000"/>
              </a:lnSpc>
            </a:pPr>
            <a:r>
              <a:rPr lang="en-US" altLang="zh-CN" sz="2400" dirty="0">
                <a:solidFill>
                  <a:srgbClr val="1B131B"/>
                </a:solidFill>
                <a:latin typeface="Codec Pro"/>
                <a:ea typeface="Codec Pro"/>
                <a:cs typeface="Codec Pro"/>
                <a:sym typeface="Codec Pro"/>
              </a:rPr>
              <a:t>        </a:t>
            </a:r>
            <a:r>
              <a:rPr lang="zh-CN" altLang="en-US" sz="2400" dirty="0">
                <a:solidFill>
                  <a:srgbClr val="1B131B"/>
                </a:solidFill>
                <a:latin typeface="Codec Pro"/>
                <a:ea typeface="Codec Pro"/>
                <a:cs typeface="Codec Pro"/>
                <a:sym typeface="Codec Pro"/>
              </a:rPr>
              <a:t>然而，与此同时，学生辍学率居高不下，已成为制约教育质量和公平的重要挑战。根据 </a:t>
            </a:r>
            <a:r>
              <a:rPr lang="en-US" altLang="zh-CN" sz="2400" dirty="0">
                <a:solidFill>
                  <a:srgbClr val="1B131B"/>
                </a:solidFill>
                <a:latin typeface="Codec Pro"/>
                <a:ea typeface="Codec Pro"/>
                <a:cs typeface="Codec Pro"/>
                <a:sym typeface="Codec Pro"/>
              </a:rPr>
              <a:t>UNESCO </a:t>
            </a:r>
            <a:r>
              <a:rPr lang="zh-CN" altLang="en-US" sz="2400" dirty="0">
                <a:solidFill>
                  <a:srgbClr val="1B131B"/>
                </a:solidFill>
                <a:latin typeface="Codec Pro"/>
                <a:ea typeface="Codec Pro"/>
                <a:cs typeface="Codec Pro"/>
                <a:sym typeface="Codec Pro"/>
              </a:rPr>
              <a:t>发布的数据，全球高校</a:t>
            </a:r>
            <a:r>
              <a:rPr lang="zh-CN" altLang="en-US" sz="2400" b="1" dirty="0">
                <a:solidFill>
                  <a:srgbClr val="1B131B"/>
                </a:solidFill>
                <a:latin typeface="Codec Pro"/>
                <a:ea typeface="Codec Pro"/>
                <a:cs typeface="Codec Pro"/>
                <a:sym typeface="Codec Pro"/>
              </a:rPr>
              <a:t>平均辍学率约为</a:t>
            </a:r>
            <a:r>
              <a:rPr lang="en-US" altLang="zh-CN" sz="2400" b="1" dirty="0">
                <a:solidFill>
                  <a:srgbClr val="1B131B"/>
                </a:solidFill>
                <a:latin typeface="Codec Pro"/>
                <a:ea typeface="Codec Pro"/>
                <a:cs typeface="Codec Pro"/>
                <a:sym typeface="Codec Pro"/>
              </a:rPr>
              <a:t>19%</a:t>
            </a:r>
            <a:r>
              <a:rPr lang="zh-CN" altLang="en-US" sz="2400" dirty="0">
                <a:solidFill>
                  <a:srgbClr val="1B131B"/>
                </a:solidFill>
                <a:latin typeface="Codec Pro"/>
                <a:ea typeface="Codec Pro"/>
                <a:cs typeface="Codec Pro"/>
                <a:sym typeface="Codec Pro"/>
              </a:rPr>
              <a:t>，在部分</a:t>
            </a:r>
            <a:r>
              <a:rPr lang="zh-CN" altLang="en-US" sz="2400" b="1" dirty="0">
                <a:solidFill>
                  <a:srgbClr val="1B131B"/>
                </a:solidFill>
                <a:latin typeface="Codec Pro"/>
                <a:ea typeface="Codec Pro"/>
                <a:cs typeface="Codec Pro"/>
                <a:sym typeface="Codec Pro"/>
              </a:rPr>
              <a:t>发展中国家甚至超过</a:t>
            </a:r>
            <a:r>
              <a:rPr lang="en-US" altLang="zh-CN" sz="2400" b="1" dirty="0">
                <a:solidFill>
                  <a:srgbClr val="1B131B"/>
                </a:solidFill>
                <a:latin typeface="Codec Pro"/>
                <a:ea typeface="Codec Pro"/>
                <a:cs typeface="Codec Pro"/>
                <a:sym typeface="Codec Pro"/>
              </a:rPr>
              <a:t>30%</a:t>
            </a:r>
            <a:r>
              <a:rPr lang="zh-CN" altLang="en-US" sz="2400" dirty="0">
                <a:solidFill>
                  <a:srgbClr val="1B131B"/>
                </a:solidFill>
                <a:latin typeface="Codec Pro"/>
                <a:ea typeface="Codec Pro"/>
                <a:cs typeface="Codec Pro"/>
                <a:sym typeface="Codec Pro"/>
              </a:rPr>
              <a:t>。特别是在在线教育或技术类专业中，学生更容易因课程难度、缺乏互动或个人支持系统不足而中途放弃学业。</a:t>
            </a:r>
            <a:endParaRPr lang="en-US" altLang="zh-CN" sz="2400" dirty="0">
              <a:solidFill>
                <a:srgbClr val="1B131B"/>
              </a:solidFill>
              <a:latin typeface="Codec Pro"/>
              <a:ea typeface="Codec Pro"/>
              <a:cs typeface="Codec Pro"/>
              <a:sym typeface="Codec Pro"/>
            </a:endParaRPr>
          </a:p>
          <a:p>
            <a:pPr algn="l">
              <a:lnSpc>
                <a:spcPct val="150000"/>
              </a:lnSpc>
            </a:pPr>
            <a:r>
              <a:rPr lang="zh-CN" altLang="en-US" sz="2400" dirty="0">
                <a:solidFill>
                  <a:srgbClr val="1B131B"/>
                </a:solidFill>
                <a:latin typeface="Codec Pro"/>
                <a:ea typeface="Codec Pro"/>
                <a:cs typeface="Codec Pro"/>
                <a:sym typeface="Codec Pro"/>
              </a:rPr>
              <a:t>        这种个体层面的损失在国家层面进一步积累，</a:t>
            </a:r>
            <a:r>
              <a:rPr lang="zh-CN" altLang="en-US" sz="2400" b="1" dirty="0">
                <a:solidFill>
                  <a:srgbClr val="1B131B"/>
                </a:solidFill>
                <a:latin typeface="Codec Pro"/>
                <a:ea typeface="Codec Pro"/>
                <a:cs typeface="Codec Pro"/>
                <a:sym typeface="Codec Pro"/>
              </a:rPr>
              <a:t>造成教育资源的浪费与社会成本的上升。</a:t>
            </a:r>
            <a:endParaRPr lang="en-US" sz="2400" b="1" dirty="0">
              <a:solidFill>
                <a:srgbClr val="1B131B"/>
              </a:solidFill>
              <a:latin typeface="Codec Pro"/>
              <a:ea typeface="Codec Pro"/>
              <a:cs typeface="Codec Pro"/>
              <a:sym typeface="Codec Pro"/>
            </a:endParaRPr>
          </a:p>
        </p:txBody>
      </p:sp>
      <p:grpSp>
        <p:nvGrpSpPr>
          <p:cNvPr id="20" name="组合 19">
            <a:extLst>
              <a:ext uri="{FF2B5EF4-FFF2-40B4-BE49-F238E27FC236}">
                <a16:creationId xmlns:a16="http://schemas.microsoft.com/office/drawing/2014/main" id="{DC49C6B8-9BBD-53ED-14F3-DBD707266906}"/>
              </a:ext>
            </a:extLst>
          </p:cNvPr>
          <p:cNvGrpSpPr/>
          <p:nvPr/>
        </p:nvGrpSpPr>
        <p:grpSpPr>
          <a:xfrm>
            <a:off x="338634" y="262472"/>
            <a:ext cx="4859652" cy="1427723"/>
            <a:chOff x="338634" y="262472"/>
            <a:chExt cx="4859652" cy="1427723"/>
          </a:xfrm>
        </p:grpSpPr>
        <p:sp>
          <p:nvSpPr>
            <p:cNvPr id="9" name="TextBox 9"/>
            <p:cNvSpPr txBox="1"/>
            <p:nvPr/>
          </p:nvSpPr>
          <p:spPr>
            <a:xfrm>
              <a:off x="1953489" y="804243"/>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1B131B"/>
                  </a:solidFill>
                  <a:latin typeface="Codec Pro Bold"/>
                  <a:ea typeface="Codec Pro Bold"/>
                  <a:cs typeface="Codec Pro Bold"/>
                  <a:sym typeface="Codec Pro Bold"/>
                </a:rPr>
                <a:t>Group 13</a:t>
              </a:r>
            </a:p>
          </p:txBody>
        </p:sp>
        <p:pic>
          <p:nvPicPr>
            <p:cNvPr id="14" name="图片 13">
              <a:extLst>
                <a:ext uri="{FF2B5EF4-FFF2-40B4-BE49-F238E27FC236}">
                  <a16:creationId xmlns:a16="http://schemas.microsoft.com/office/drawing/2014/main" id="{A537661E-438B-A169-D507-3C178CF4C120}"/>
                </a:ext>
              </a:extLst>
            </p:cNvPr>
            <p:cNvPicPr>
              <a:picLocks noChangeAspect="1"/>
            </p:cNvPicPr>
            <p:nvPr/>
          </p:nvPicPr>
          <p:blipFill>
            <a:blip r:embed="rId4"/>
            <a:stretch>
              <a:fillRect/>
            </a:stretch>
          </p:blipFill>
          <p:spPr>
            <a:xfrm>
              <a:off x="338634" y="262472"/>
              <a:ext cx="1380132" cy="1427723"/>
            </a:xfrm>
            <a:prstGeom prst="ellipse">
              <a:avLst/>
            </a:prstGeom>
            <a:ln>
              <a:noFill/>
            </a:ln>
            <a:effectLst>
              <a:softEdge rad="0"/>
            </a:effectLst>
          </p:spPr>
        </p:pic>
      </p:grpSp>
      <p:pic>
        <p:nvPicPr>
          <p:cNvPr id="2050" name="Picture 2" descr="Why do girls drop out of school and what are the consequences of ...">
            <a:extLst>
              <a:ext uri="{FF2B5EF4-FFF2-40B4-BE49-F238E27FC236}">
                <a16:creationId xmlns:a16="http://schemas.microsoft.com/office/drawing/2014/main" id="{A09AADA7-2712-475C-282B-4B4CD3CF32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78" r="9082"/>
          <a:stretch>
            <a:fillRect/>
          </a:stretch>
        </p:blipFill>
        <p:spPr bwMode="auto">
          <a:xfrm>
            <a:off x="0" y="2324100"/>
            <a:ext cx="8458200" cy="7976647"/>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A2168218-9BD3-CEAE-DDC4-C6A0B4E68C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29" b="97561" l="3243" r="99189">
                        <a14:foregroundMark x1="38919" y1="10671" x2="70541" y2="13720"/>
                        <a14:foregroundMark x1="70541" y1="13720" x2="96486" y2="55793"/>
                        <a14:foregroundMark x1="96486" y1="55793" x2="97297" y2="73476"/>
                        <a14:foregroundMark x1="4865" y1="3963" x2="84595" y2="5183"/>
                        <a14:foregroundMark x1="84595" y1="5183" x2="95405" y2="21951"/>
                        <a14:foregroundMark x1="95405" y1="21951" x2="91351" y2="92073"/>
                        <a14:foregroundMark x1="79730" y1="98171" x2="99459" y2="97561"/>
                        <a14:foregroundMark x1="99459" y1="97561" x2="99459" y2="97561"/>
                        <a14:foregroundMark x1="3243" y1="6402" x2="75405" y2="1829"/>
                        <a14:backgroundMark x1="5135" y1="23780" x2="26486" y2="27744"/>
                        <a14:backgroundMark x1="26486" y1="27744" x2="58649" y2="57012"/>
                        <a14:backgroundMark x1="58649" y1="57012" x2="63243" y2="75000"/>
                      </a14:backgroundRemoval>
                    </a14:imgEffect>
                  </a14:imgLayer>
                </a14:imgProps>
              </a:ext>
            </a:extLst>
          </a:blip>
          <a:stretch>
            <a:fillRect/>
          </a:stretch>
        </p:blipFill>
        <p:spPr>
          <a:xfrm>
            <a:off x="5791200" y="1866900"/>
            <a:ext cx="3524742" cy="3215145"/>
          </a:xfrm>
          <a:prstGeom prst="rect">
            <a:avLst/>
          </a:prstGeom>
        </p:spPr>
      </p:pic>
      <p:sp>
        <p:nvSpPr>
          <p:cNvPr id="7" name="灯片编号占位符 6">
            <a:extLst>
              <a:ext uri="{FF2B5EF4-FFF2-40B4-BE49-F238E27FC236}">
                <a16:creationId xmlns:a16="http://schemas.microsoft.com/office/drawing/2014/main" id="{37920DC8-C649-DF7A-CCBE-3B04584F8CD1}"/>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zh-CN" altLang="en-US" dirty="0"/>
          </a:p>
        </p:txBody>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28700" y="3238787"/>
            <a:ext cx="16230600" cy="2592106"/>
            <a:chOff x="0" y="38100"/>
            <a:chExt cx="21640800" cy="3456141"/>
          </a:xfrm>
        </p:grpSpPr>
        <p:grpSp>
          <p:nvGrpSpPr>
            <p:cNvPr id="10" name="Group 10"/>
            <p:cNvGrpSpPr/>
            <p:nvPr/>
          </p:nvGrpSpPr>
          <p:grpSpPr>
            <a:xfrm>
              <a:off x="84665" y="1823320"/>
              <a:ext cx="7264402" cy="1670921"/>
              <a:chOff x="16724" y="-476255"/>
              <a:chExt cx="1434944" cy="330059"/>
            </a:xfrm>
          </p:grpSpPr>
          <p:sp>
            <p:nvSpPr>
              <p:cNvPr id="11" name="Freeform 11"/>
              <p:cNvSpPr/>
              <p:nvPr/>
            </p:nvSpPr>
            <p:spPr>
              <a:xfrm>
                <a:off x="16724" y="-392008"/>
                <a:ext cx="1334598" cy="175076"/>
              </a:xfrm>
              <a:custGeom>
                <a:avLst/>
                <a:gdLst/>
                <a:ahLst/>
                <a:cxnLst/>
                <a:rect l="l" t="t" r="r" b="b"/>
                <a:pathLst>
                  <a:path w="1401936" h="244334">
                    <a:moveTo>
                      <a:pt x="20362" y="0"/>
                    </a:moveTo>
                    <a:lnTo>
                      <a:pt x="1381574" y="0"/>
                    </a:lnTo>
                    <a:cubicBezTo>
                      <a:pt x="1386974" y="0"/>
                      <a:pt x="1392153" y="2145"/>
                      <a:pt x="1395972" y="5964"/>
                    </a:cubicBezTo>
                    <a:cubicBezTo>
                      <a:pt x="1399791" y="9783"/>
                      <a:pt x="1401936" y="14962"/>
                      <a:pt x="1401936" y="20362"/>
                    </a:cubicBezTo>
                    <a:lnTo>
                      <a:pt x="1401936" y="223972"/>
                    </a:lnTo>
                    <a:cubicBezTo>
                      <a:pt x="1401936" y="235217"/>
                      <a:pt x="1392819" y="244334"/>
                      <a:pt x="1381574" y="244334"/>
                    </a:cubicBezTo>
                    <a:lnTo>
                      <a:pt x="20362" y="244334"/>
                    </a:lnTo>
                    <a:cubicBezTo>
                      <a:pt x="9116" y="244334"/>
                      <a:pt x="0" y="235217"/>
                      <a:pt x="0" y="223972"/>
                    </a:cubicBezTo>
                    <a:lnTo>
                      <a:pt x="0" y="20362"/>
                    </a:lnTo>
                    <a:cubicBezTo>
                      <a:pt x="0" y="14962"/>
                      <a:pt x="2145" y="9783"/>
                      <a:pt x="5964" y="5964"/>
                    </a:cubicBezTo>
                    <a:cubicBezTo>
                      <a:pt x="9783" y="2145"/>
                      <a:pt x="14962" y="0"/>
                      <a:pt x="20362" y="0"/>
                    </a:cubicBezTo>
                    <a:close/>
                  </a:path>
                </a:pathLst>
              </a:custGeom>
              <a:solidFill>
                <a:schemeClr val="accent1">
                  <a:lumMod val="40000"/>
                  <a:lumOff val="60000"/>
                </a:schemeClr>
              </a:solidFill>
            </p:spPr>
          </p:sp>
          <p:sp>
            <p:nvSpPr>
              <p:cNvPr id="12" name="TextBox 12"/>
              <p:cNvSpPr txBox="1"/>
              <p:nvPr/>
            </p:nvSpPr>
            <p:spPr>
              <a:xfrm>
                <a:off x="16724" y="-476255"/>
                <a:ext cx="1434944" cy="330059"/>
              </a:xfrm>
              <a:prstGeom prst="rect">
                <a:avLst/>
              </a:prstGeom>
            </p:spPr>
            <p:txBody>
              <a:bodyPr lIns="254000" tIns="254000" rIns="254000" bIns="254000" rtlCol="0" anchor="ctr"/>
              <a:lstStyle/>
              <a:p>
                <a:pPr>
                  <a:lnSpc>
                    <a:spcPts val="3359"/>
                  </a:lnSpc>
                </a:pPr>
                <a:r>
                  <a:rPr lang="zh-CN" altLang="en-US" sz="2400" b="1" dirty="0">
                    <a:latin typeface="微软雅黑" panose="020B0503020204020204" pitchFamily="34" charset="-122"/>
                    <a:ea typeface="微软雅黑" panose="020B0503020204020204" pitchFamily="34" charset="-122"/>
                  </a:rPr>
                  <a:t>高校学生辍学风险模型构建与分析</a:t>
                </a:r>
              </a:p>
            </p:txBody>
          </p:sp>
        </p:grpSp>
        <p:sp>
          <p:nvSpPr>
            <p:cNvPr id="13" name="TextBox 13"/>
            <p:cNvSpPr txBox="1"/>
            <p:nvPr/>
          </p:nvSpPr>
          <p:spPr>
            <a:xfrm>
              <a:off x="0" y="38100"/>
              <a:ext cx="21640800" cy="1884021"/>
            </a:xfrm>
            <a:prstGeom prst="rect">
              <a:avLst/>
            </a:prstGeom>
          </p:spPr>
          <p:txBody>
            <a:bodyPr lIns="0" tIns="0" rIns="0" bIns="0" rtlCol="0" anchor="t">
              <a:spAutoFit/>
            </a:bodyPr>
            <a:lstStyle/>
            <a:p>
              <a:pPr>
                <a:lnSpc>
                  <a:spcPts val="10900"/>
                </a:lnSpc>
              </a:pPr>
              <a:r>
                <a:rPr lang="zh-CN" altLang="en-US" sz="10900" b="1" dirty="0">
                  <a:solidFill>
                    <a:srgbClr val="FFFFFF"/>
                  </a:solidFill>
                  <a:latin typeface="Codec Pro Bold"/>
                  <a:ea typeface="Codec Pro Bold"/>
                  <a:cs typeface="Codec Pro Bold"/>
                  <a:sym typeface="Codec Pro Bold"/>
                </a:rPr>
                <a:t>恳请指正</a:t>
              </a:r>
              <a:endParaRPr lang="en-US" sz="10900" b="1" dirty="0">
                <a:solidFill>
                  <a:srgbClr val="FFFFFF"/>
                </a:solidFill>
                <a:latin typeface="Codec Pro Bold"/>
                <a:ea typeface="Codec Pro Bold"/>
                <a:cs typeface="Codec Pro Bold"/>
                <a:sym typeface="Codec Pro Bold"/>
              </a:endParaRPr>
            </a:p>
          </p:txBody>
        </p:sp>
      </p:grpSp>
      <p:sp>
        <p:nvSpPr>
          <p:cNvPr id="5" name="TextBox 8">
            <a:extLst>
              <a:ext uri="{FF2B5EF4-FFF2-40B4-BE49-F238E27FC236}">
                <a16:creationId xmlns:a16="http://schemas.microsoft.com/office/drawing/2014/main" id="{088470EC-B618-FC87-C7DA-DCFB63DA5B07}"/>
              </a:ext>
            </a:extLst>
          </p:cNvPr>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6" name="图片 5">
            <a:extLst>
              <a:ext uri="{FF2B5EF4-FFF2-40B4-BE49-F238E27FC236}">
                <a16:creationId xmlns:a16="http://schemas.microsoft.com/office/drawing/2014/main" id="{21389ACE-E67F-3BD6-56E3-4264D5C87676}"/>
              </a:ext>
            </a:extLst>
          </p:cNvPr>
          <p:cNvPicPr>
            <a:picLocks noChangeAspect="1"/>
          </p:cNvPicPr>
          <p:nvPr/>
        </p:nvPicPr>
        <p:blipFill>
          <a:blip r:embed="rId6"/>
          <a:stretch>
            <a:fillRect/>
          </a:stretch>
        </p:blipFill>
        <p:spPr>
          <a:xfrm>
            <a:off x="376734" y="625047"/>
            <a:ext cx="1380132" cy="1427723"/>
          </a:xfrm>
          <a:prstGeom prst="ellipse">
            <a:avLst/>
          </a:prstGeom>
          <a:ln>
            <a:noFill/>
          </a:ln>
          <a:effectLst>
            <a:softEdge rad="0"/>
          </a:effectLst>
        </p:spPr>
      </p:pic>
      <p:sp>
        <p:nvSpPr>
          <p:cNvPr id="17" name="灯片编号占位符 16">
            <a:extLst>
              <a:ext uri="{FF2B5EF4-FFF2-40B4-BE49-F238E27FC236}">
                <a16:creationId xmlns:a16="http://schemas.microsoft.com/office/drawing/2014/main" id="{53BD114D-A3AF-4B59-D8F5-E891C29F62D3}"/>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14" name="文本框 13">
            <a:extLst>
              <a:ext uri="{FF2B5EF4-FFF2-40B4-BE49-F238E27FC236}">
                <a16:creationId xmlns:a16="http://schemas.microsoft.com/office/drawing/2014/main" id="{D85497F9-06F4-F417-37D2-18F2905B8AD2}"/>
              </a:ext>
            </a:extLst>
          </p:cNvPr>
          <p:cNvSpPr txBox="1"/>
          <p:nvPr/>
        </p:nvSpPr>
        <p:spPr>
          <a:xfrm>
            <a:off x="1041400" y="8611951"/>
            <a:ext cx="2921000" cy="461665"/>
          </a:xfrm>
          <a:prstGeom prst="rect">
            <a:avLst/>
          </a:prstGeom>
          <a:noFill/>
        </p:spPr>
        <p:txBody>
          <a:bodyPr wrap="square">
            <a:spAutoFit/>
          </a:bodyPr>
          <a:lstStyle/>
          <a:p>
            <a:r>
              <a:rPr lang="en-US" altLang="zh-CN" sz="2400" dirty="0">
                <a:solidFill>
                  <a:srgbClr val="FFFFFF"/>
                </a:solidFill>
                <a:latin typeface="Codec Pro"/>
                <a:ea typeface="Codec Pro"/>
                <a:cs typeface="Codec Pro"/>
                <a:sym typeface="Codec Pro"/>
              </a:rPr>
              <a:t>2025.06.11</a:t>
            </a:r>
            <a:endParaRPr lang="zh-CN" altLang="en-US" sz="2400" dirty="0"/>
          </a:p>
        </p:txBody>
      </p:sp>
    </p:spTree>
    <p:extLst>
      <p:ext uri="{BB962C8B-B14F-4D97-AF65-F5344CB8AC3E}">
        <p14:creationId xmlns:p14="http://schemas.microsoft.com/office/powerpoint/2010/main" val="178285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graphicFrame>
        <p:nvGraphicFramePr>
          <p:cNvPr id="7" name="Table 7"/>
          <p:cNvGraphicFramePr>
            <a:graphicFrameLocks noGrp="1"/>
          </p:cNvGraphicFramePr>
          <p:nvPr>
            <p:extLst>
              <p:ext uri="{D42A27DB-BD31-4B8C-83A1-F6EECF244321}">
                <p14:modId xmlns:p14="http://schemas.microsoft.com/office/powerpoint/2010/main" val="310602552"/>
              </p:ext>
            </p:extLst>
          </p:nvPr>
        </p:nvGraphicFramePr>
        <p:xfrm>
          <a:off x="9698465" y="1028700"/>
          <a:ext cx="7560835" cy="6750654"/>
        </p:xfrm>
        <a:graphic>
          <a:graphicData uri="http://schemas.openxmlformats.org/drawingml/2006/table">
            <a:tbl>
              <a:tblPr/>
              <a:tblGrid>
                <a:gridCol w="2798335">
                  <a:extLst>
                    <a:ext uri="{9D8B030D-6E8A-4147-A177-3AD203B41FA5}">
                      <a16:colId xmlns:a16="http://schemas.microsoft.com/office/drawing/2014/main" val="20000"/>
                    </a:ext>
                  </a:extLst>
                </a:gridCol>
                <a:gridCol w="4762500">
                  <a:extLst>
                    <a:ext uri="{9D8B030D-6E8A-4147-A177-3AD203B41FA5}">
                      <a16:colId xmlns:a16="http://schemas.microsoft.com/office/drawing/2014/main" val="20001"/>
                    </a:ext>
                  </a:extLst>
                </a:gridCol>
              </a:tblGrid>
              <a:tr h="2250218">
                <a:tc>
                  <a:txBody>
                    <a:bodyPr/>
                    <a:lstStyle/>
                    <a:p>
                      <a:pPr algn="l">
                        <a:lnSpc>
                          <a:spcPts val="3639"/>
                        </a:lnSpc>
                        <a:defRPr/>
                      </a:pPr>
                      <a:r>
                        <a:rPr lang="zh-CN" altLang="en-US" sz="2599" b="1" dirty="0">
                          <a:solidFill>
                            <a:srgbClr val="00B0F0"/>
                          </a:solidFill>
                          <a:latin typeface="Codec Pro Bold"/>
                          <a:ea typeface="Codec Pro Bold"/>
                          <a:cs typeface="Codec Pro Bold"/>
                          <a:sym typeface="Codec Pro Bold"/>
                        </a:rPr>
                        <a:t>早期研究：</a:t>
                      </a:r>
                      <a:br>
                        <a:rPr lang="en-US" altLang="zh-CN" sz="2599" b="1" dirty="0">
                          <a:solidFill>
                            <a:srgbClr val="00B0F0"/>
                          </a:solidFill>
                          <a:latin typeface="Codec Pro Bold"/>
                          <a:ea typeface="Codec Pro Bold"/>
                          <a:cs typeface="Codec Pro Bold"/>
                          <a:sym typeface="Codec Pro Bold"/>
                        </a:rPr>
                      </a:br>
                      <a:r>
                        <a:rPr lang="zh-CN" altLang="en-US" sz="2599" b="1" dirty="0">
                          <a:solidFill>
                            <a:srgbClr val="00B0F0"/>
                          </a:solidFill>
                          <a:latin typeface="Codec Pro Bold"/>
                          <a:ea typeface="Codec Pro Bold"/>
                          <a:cs typeface="Codec Pro Bold"/>
                          <a:sym typeface="Codec Pro Bold"/>
                        </a:rPr>
                        <a:t>社会宏观因素</a:t>
                      </a:r>
                      <a:endParaRPr lang="en-US" altLang="zh-CN" sz="2599" b="1" dirty="0">
                        <a:solidFill>
                          <a:srgbClr val="00B0F0"/>
                        </a:solidFill>
                        <a:latin typeface="Codec Pro Bold"/>
                        <a:ea typeface="Codec Pro Bold"/>
                        <a:cs typeface="Codec Pro Bold"/>
                        <a:sym typeface="Codec Pro Bold"/>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639"/>
                        </a:lnSpc>
                        <a:defRPr/>
                      </a:pPr>
                      <a:r>
                        <a:rPr lang="zh-CN" altLang="en-US" sz="2099" kern="1200" dirty="0">
                          <a:solidFill>
                            <a:srgbClr val="FFFFFF"/>
                          </a:solidFill>
                          <a:latin typeface="Codec Pro"/>
                          <a:ea typeface="Codec Pro Bold"/>
                          <a:cs typeface="Codec Pro Bold"/>
                          <a:sym typeface="Codec Pro Bold"/>
                        </a:rPr>
                        <a:t>大学学习条件、学术</a:t>
                      </a:r>
                      <a:r>
                        <a:rPr lang="en-US" altLang="zh-CN" sz="2099" kern="1200" dirty="0">
                          <a:solidFill>
                            <a:srgbClr val="FFFFFF"/>
                          </a:solidFill>
                          <a:latin typeface="Codec Pro"/>
                          <a:ea typeface="Codec Pro Bold"/>
                          <a:cs typeface="Codec Pro Bold"/>
                          <a:sym typeface="Codec Pro Bold"/>
                        </a:rPr>
                        <a:t>/</a:t>
                      </a:r>
                      <a:r>
                        <a:rPr lang="zh-CN" altLang="en-US" sz="2099" kern="1200" dirty="0">
                          <a:solidFill>
                            <a:srgbClr val="FFFFFF"/>
                          </a:solidFill>
                          <a:latin typeface="Codec Pro"/>
                          <a:ea typeface="Codec Pro Bold"/>
                          <a:cs typeface="Codec Pro Bold"/>
                          <a:sym typeface="Codec Pro Bold"/>
                        </a:rPr>
                        <a:t>社会融合、所在区域、宗教社会背景、学业成绩、外部环境、经济发展水平</a:t>
                      </a:r>
                      <a:endParaRPr lang="en-US" altLang="zh-CN" sz="2400" b="1" dirty="0">
                        <a:solidFill>
                          <a:srgbClr val="2667FF"/>
                        </a:solidFill>
                        <a:latin typeface="Codec Pro Bold"/>
                        <a:ea typeface="Codec Pro Bold"/>
                        <a:cs typeface="Codec Pro Bold"/>
                        <a:sym typeface="Codec Pro Bold"/>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2250218">
                <a:tc>
                  <a:txBody>
                    <a:bodyPr/>
                    <a:lstStyle/>
                    <a:p>
                      <a:pPr algn="l">
                        <a:lnSpc>
                          <a:spcPts val="3639"/>
                        </a:lnSpc>
                        <a:defRPr/>
                      </a:pPr>
                      <a:r>
                        <a:rPr lang="zh-CN" altLang="en-US" sz="2599" b="1" dirty="0">
                          <a:solidFill>
                            <a:srgbClr val="00B0F0"/>
                          </a:solidFill>
                          <a:latin typeface="Codec Pro Bold"/>
                          <a:ea typeface="Codec Pro Bold"/>
                          <a:cs typeface="Codec Pro Bold"/>
                          <a:sym typeface="Codec Pro Bold"/>
                        </a:rPr>
                        <a:t>近年学术方向：</a:t>
                      </a:r>
                      <a:endParaRPr lang="en-US" altLang="zh-CN" sz="2599" b="1" dirty="0">
                        <a:solidFill>
                          <a:srgbClr val="00B0F0"/>
                        </a:solidFill>
                        <a:latin typeface="Codec Pro Bold"/>
                        <a:ea typeface="Codec Pro Bold"/>
                        <a:cs typeface="Codec Pro Bold"/>
                        <a:sym typeface="Codec Pro Bold"/>
                      </a:endParaRPr>
                    </a:p>
                    <a:p>
                      <a:pPr algn="l">
                        <a:lnSpc>
                          <a:spcPts val="3639"/>
                        </a:lnSpc>
                        <a:defRPr/>
                      </a:pPr>
                      <a:r>
                        <a:rPr lang="zh-CN" altLang="en-US" sz="2599" b="1" dirty="0">
                          <a:solidFill>
                            <a:srgbClr val="00B0F0"/>
                          </a:solidFill>
                          <a:latin typeface="Codec Pro Bold"/>
                          <a:ea typeface="Codec Pro Bold"/>
                          <a:cs typeface="Codec Pro Bold"/>
                          <a:sym typeface="Codec Pro Bold"/>
                        </a:rPr>
                        <a:t>资源剥夺理论</a:t>
                      </a:r>
                      <a:endParaRPr lang="en-US" altLang="zh-CN" sz="2599" b="1" dirty="0">
                        <a:solidFill>
                          <a:srgbClr val="00B0F0"/>
                        </a:solidFill>
                        <a:latin typeface="Codec Pro Bold"/>
                        <a:ea typeface="Codec Pro Bold"/>
                        <a:cs typeface="Codec Pro Bold"/>
                        <a:sym typeface="Codec Pro Bold"/>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400"/>
                        </a:lnSpc>
                        <a:defRPr/>
                      </a:pPr>
                      <a:r>
                        <a:rPr lang="zh-CN" altLang="en-US" sz="2400" b="1" dirty="0">
                          <a:solidFill>
                            <a:srgbClr val="FFFFFF"/>
                          </a:solidFill>
                          <a:latin typeface="Codec Pro"/>
                          <a:ea typeface="Codec Pro"/>
                          <a:cs typeface="Codec Pro"/>
                          <a:sym typeface="Codec Pro"/>
                        </a:rPr>
                        <a:t>学界认为：社会经济地位</a:t>
                      </a:r>
                      <a:r>
                        <a:rPr lang="zh-CN" altLang="en-US" sz="2099" dirty="0">
                          <a:solidFill>
                            <a:srgbClr val="FFFFFF"/>
                          </a:solidFill>
                          <a:latin typeface="Codec Pro"/>
                          <a:ea typeface="Codec Pro"/>
                          <a:cs typeface="Codec Pro"/>
                          <a:sym typeface="Codec Pro"/>
                        </a:rPr>
                        <a:t>是</a:t>
                      </a:r>
                      <a:r>
                        <a:rPr lang="zh-CN" altLang="en-US" sz="2400" b="1" dirty="0">
                          <a:solidFill>
                            <a:srgbClr val="FFFFFF"/>
                          </a:solidFill>
                          <a:latin typeface="Codec Pro"/>
                          <a:ea typeface="Codec Pro"/>
                          <a:cs typeface="Codec Pro"/>
                          <a:sym typeface="Codec Pro"/>
                        </a:rPr>
                        <a:t>最稳定的预测因子</a:t>
                      </a:r>
                      <a:r>
                        <a:rPr lang="en-US" altLang="zh-CN" sz="2099" dirty="0">
                          <a:solidFill>
                            <a:srgbClr val="FFFFFF"/>
                          </a:solidFill>
                          <a:latin typeface="Codec Pro"/>
                          <a:ea typeface="Codec Pro"/>
                          <a:cs typeface="Codec Pro"/>
                          <a:sym typeface="Codec Pro"/>
                        </a:rPr>
                        <a:t>——</a:t>
                      </a:r>
                      <a:r>
                        <a:rPr lang="zh-CN" altLang="en-US" sz="2099" dirty="0">
                          <a:solidFill>
                            <a:srgbClr val="FFFFFF"/>
                          </a:solidFill>
                          <a:latin typeface="Codec Pro"/>
                          <a:ea typeface="Codec Pro"/>
                          <a:cs typeface="Codec Pro"/>
                          <a:sym typeface="Codec Pro"/>
                        </a:rPr>
                        <a:t>低收入家庭学生因教育资源匮乏、抗压能力弱，</a:t>
                      </a:r>
                      <a:r>
                        <a:rPr lang="zh-CN" altLang="en-US" sz="2099" b="1" dirty="0">
                          <a:solidFill>
                            <a:srgbClr val="FFFFFF"/>
                          </a:solidFill>
                          <a:latin typeface="Codec Pro"/>
                          <a:ea typeface="Codec Pro"/>
                          <a:cs typeface="Codec Pro"/>
                          <a:sym typeface="Codec Pro"/>
                        </a:rPr>
                        <a:t>辍学风险显著高于高收入群体</a:t>
                      </a:r>
                      <a:endParaRPr lang="en-US" sz="2099" b="1" dirty="0">
                        <a:solidFill>
                          <a:srgbClr val="FFFFFF"/>
                        </a:solidFill>
                        <a:latin typeface="Codec Pro"/>
                        <a:ea typeface="Codec Pro"/>
                        <a:cs typeface="Codec Pro"/>
                        <a:sym typeface="Codec Pro"/>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2250218">
                <a:tc>
                  <a:txBody>
                    <a:bodyPr/>
                    <a:lstStyle/>
                    <a:p>
                      <a:pPr algn="l">
                        <a:lnSpc>
                          <a:spcPts val="3639"/>
                        </a:lnSpc>
                        <a:defRPr/>
                      </a:pPr>
                      <a:endParaRPr lang="en-US" sz="1100" dirty="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00"/>
                        </a:lnSpc>
                        <a:defRPr/>
                      </a:pPr>
                      <a:r>
                        <a:rPr lang="zh-CN" altLang="en-US" sz="2099" dirty="0">
                          <a:solidFill>
                            <a:srgbClr val="FFFFFF"/>
                          </a:solidFill>
                          <a:latin typeface="Codec Pro"/>
                          <a:ea typeface="Codec Pro"/>
                          <a:cs typeface="Codec Pro"/>
                          <a:sym typeface="Codec Pro"/>
                        </a:rPr>
                        <a:t>家庭收入每降低</a:t>
                      </a:r>
                      <a:r>
                        <a:rPr lang="en-US" altLang="zh-CN" sz="2099" dirty="0">
                          <a:solidFill>
                            <a:srgbClr val="FFFFFF"/>
                          </a:solidFill>
                          <a:latin typeface="Codec Pro"/>
                          <a:ea typeface="Codec Pro"/>
                          <a:cs typeface="Codec Pro"/>
                          <a:sym typeface="Codec Pro"/>
                        </a:rPr>
                        <a:t>10%</a:t>
                      </a:r>
                      <a:r>
                        <a:rPr lang="zh-CN" altLang="en-US" sz="2099" dirty="0">
                          <a:solidFill>
                            <a:srgbClr val="FFFFFF"/>
                          </a:solidFill>
                          <a:latin typeface="Codec Pro"/>
                          <a:ea typeface="Codec Pro"/>
                          <a:cs typeface="Codec Pro"/>
                          <a:sym typeface="Codec Pro"/>
                        </a:rPr>
                        <a:t>，辍学风险增加</a:t>
                      </a:r>
                      <a:r>
                        <a:rPr lang="en-US" altLang="zh-CN" sz="2099" dirty="0">
                          <a:solidFill>
                            <a:srgbClr val="FFFFFF"/>
                          </a:solidFill>
                          <a:latin typeface="Codec Pro"/>
                          <a:ea typeface="Codec Pro"/>
                          <a:cs typeface="Codec Pro"/>
                          <a:sym typeface="Codec Pro"/>
                        </a:rPr>
                        <a:t>3.2</a:t>
                      </a:r>
                      <a:r>
                        <a:rPr lang="zh-CN" altLang="en-US" sz="2099" dirty="0">
                          <a:solidFill>
                            <a:srgbClr val="FFFFFF"/>
                          </a:solidFill>
                          <a:latin typeface="Codec Pro"/>
                          <a:ea typeface="Codec Pro"/>
                          <a:cs typeface="Codec Pro"/>
                          <a:sym typeface="Codec Pro"/>
                        </a:rPr>
                        <a:t>倍，</a:t>
                      </a:r>
                      <a:r>
                        <a:rPr lang="zh-CN" altLang="en-US" sz="2400" b="1" dirty="0">
                          <a:solidFill>
                            <a:srgbClr val="FFFFFF"/>
                          </a:solidFill>
                          <a:latin typeface="Codec Pro"/>
                          <a:ea typeface="Codec Pro"/>
                          <a:cs typeface="Codec Pro"/>
                          <a:sym typeface="Codec Pro"/>
                        </a:rPr>
                        <a:t>父母教育水平与辍学风险呈显著负相关</a:t>
                      </a:r>
                      <a:r>
                        <a:rPr lang="en-US" altLang="zh-CN" sz="2099" dirty="0">
                          <a:solidFill>
                            <a:srgbClr val="FFFFFF"/>
                          </a:solidFill>
                          <a:latin typeface="Codec Pro"/>
                          <a:ea typeface="Codec Pro"/>
                          <a:cs typeface="Codec Pro"/>
                          <a:sym typeface="Codec Pro"/>
                        </a:rPr>
                        <a:t>*</a:t>
                      </a:r>
                      <a:r>
                        <a:rPr lang="zh-CN" altLang="en-US" sz="2099" i="1" dirty="0">
                          <a:solidFill>
                            <a:srgbClr val="FFFFFF"/>
                          </a:solidFill>
                          <a:latin typeface="Cambria Math" panose="02040503050406030204" pitchFamily="18" charset="0"/>
                          <a:ea typeface="Codec Pro"/>
                          <a:cs typeface="Codec Pro"/>
                          <a:sym typeface="Codec Pro"/>
                        </a:rPr>
                        <a:t>（</a:t>
                      </a:r>
                      <a:r>
                        <a:rPr lang="en-US" altLang="zh-CN" sz="2099" i="1" dirty="0">
                          <a:solidFill>
                            <a:srgbClr val="FFFFFF"/>
                          </a:solidFill>
                          <a:latin typeface="Cambria Math" panose="02040503050406030204" pitchFamily="18" charset="0"/>
                          <a:ea typeface="Cambria Math" panose="02040503050406030204" pitchFamily="18" charset="0"/>
                          <a:cs typeface="Codec Pro"/>
                          <a:sym typeface="Codec Pro"/>
                        </a:rPr>
                        <a:t>β=-0.24, p&lt;0.01</a:t>
                      </a:r>
                      <a:r>
                        <a:rPr lang="zh-CN" altLang="en-US" sz="2099" i="1" dirty="0">
                          <a:solidFill>
                            <a:srgbClr val="FFFFFF"/>
                          </a:solidFill>
                          <a:latin typeface="Cambria Math" panose="02040503050406030204" pitchFamily="18" charset="0"/>
                          <a:ea typeface="Codec Pro"/>
                          <a:cs typeface="Codec Pro"/>
                          <a:sym typeface="Codec Pro"/>
                        </a:rPr>
                        <a:t>）</a:t>
                      </a:r>
                      <a:endParaRPr lang="en-US" sz="1100" i="1" dirty="0">
                        <a:latin typeface="Cambria Math" panose="02040503050406030204" pitchFamily="18" charset="0"/>
                        <a:ea typeface="Cambria Math" panose="02040503050406030204" pitchFamily="18" charset="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0" name="Group 10"/>
          <p:cNvGrpSpPr/>
          <p:nvPr/>
        </p:nvGrpSpPr>
        <p:grpSpPr>
          <a:xfrm>
            <a:off x="1028699" y="992981"/>
            <a:ext cx="7560835" cy="2761369"/>
            <a:chOff x="-1" y="-47625"/>
            <a:chExt cx="10081113" cy="3681824"/>
          </a:xfrm>
        </p:grpSpPr>
        <p:sp>
          <p:nvSpPr>
            <p:cNvPr id="11" name="TextBox 11"/>
            <p:cNvSpPr txBox="1"/>
            <p:nvPr/>
          </p:nvSpPr>
          <p:spPr>
            <a:xfrm>
              <a:off x="-1" y="1930400"/>
              <a:ext cx="10081113" cy="1703799"/>
            </a:xfrm>
            <a:prstGeom prst="rect">
              <a:avLst/>
            </a:prstGeom>
          </p:spPr>
          <p:txBody>
            <a:bodyPr wrap="square" lIns="0" tIns="0" rIns="0" bIns="0" rtlCol="0" anchor="t">
              <a:spAutoFit/>
            </a:bodyPr>
            <a:lstStyle/>
            <a:p>
              <a:pPr marL="0" lvl="0" indent="0" algn="l">
                <a:lnSpc>
                  <a:spcPts val="3360"/>
                </a:lnSpc>
                <a:spcBef>
                  <a:spcPct val="0"/>
                </a:spcBef>
              </a:pPr>
              <a:r>
                <a:rPr lang="zh-CN" altLang="en-US" sz="2400" dirty="0">
                  <a:solidFill>
                    <a:srgbClr val="FFFFFF"/>
                  </a:solidFill>
                  <a:latin typeface="Codec Pro"/>
                  <a:ea typeface="Codec Pro"/>
                  <a:cs typeface="Codec Pro"/>
                  <a:sym typeface="Codec Pro"/>
                </a:rPr>
                <a:t>在此背景下，</a:t>
              </a:r>
              <a:r>
                <a:rPr lang="zh-CN" altLang="en-US" sz="2400" b="1" dirty="0">
                  <a:solidFill>
                    <a:srgbClr val="FFFFFF"/>
                  </a:solidFill>
                  <a:latin typeface="Codec Pro"/>
                  <a:ea typeface="Codec Pro"/>
                  <a:cs typeface="Codec Pro"/>
                  <a:sym typeface="Codec Pro"/>
                </a:rPr>
                <a:t>教育数据挖掘</a:t>
              </a:r>
              <a:r>
                <a:rPr lang="zh-CN" altLang="en-US" sz="2400" dirty="0">
                  <a:solidFill>
                    <a:srgbClr val="FFFFFF"/>
                  </a:solidFill>
                  <a:latin typeface="Codec Pro"/>
                  <a:ea typeface="Codec Pro"/>
                  <a:cs typeface="Codec Pro"/>
                  <a:sym typeface="Codec Pro"/>
                </a:rPr>
                <a:t>（</a:t>
              </a:r>
              <a:r>
                <a:rPr lang="en-US" altLang="zh-CN" sz="2400" dirty="0">
                  <a:solidFill>
                    <a:srgbClr val="FFFFFF"/>
                  </a:solidFill>
                  <a:latin typeface="Codec Pro"/>
                  <a:ea typeface="Codec Pro"/>
                  <a:cs typeface="Codec Pro"/>
                  <a:sym typeface="Codec Pro"/>
                </a:rPr>
                <a:t>Educational Data Mining</a:t>
              </a:r>
              <a:r>
                <a:rPr lang="zh-CN" altLang="en-US" sz="2400" dirty="0">
                  <a:solidFill>
                    <a:srgbClr val="FFFFFF"/>
                  </a:solidFill>
                  <a:latin typeface="Codec Pro"/>
                  <a:ea typeface="Codec Pro"/>
                  <a:cs typeface="Codec Pro"/>
                  <a:sym typeface="Codec Pro"/>
                </a:rPr>
                <a:t>）</a:t>
              </a:r>
              <a:r>
                <a:rPr lang="zh-CN" altLang="en-US" sz="2400" b="1" dirty="0">
                  <a:solidFill>
                    <a:srgbClr val="FFFFFF"/>
                  </a:solidFill>
                  <a:latin typeface="Codec Pro"/>
                  <a:ea typeface="Codec Pro"/>
                  <a:cs typeface="Codec Pro"/>
                  <a:sym typeface="Codec Pro"/>
                </a:rPr>
                <a:t>与学习分析</a:t>
              </a:r>
              <a:r>
                <a:rPr lang="zh-CN" altLang="en-US" sz="2400" dirty="0">
                  <a:solidFill>
                    <a:srgbClr val="FFFFFF"/>
                  </a:solidFill>
                  <a:latin typeface="Codec Pro"/>
                  <a:ea typeface="Codec Pro"/>
                  <a:cs typeface="Codec Pro"/>
                  <a:sym typeface="Codec Pro"/>
                </a:rPr>
                <a:t>（</a:t>
              </a:r>
              <a:r>
                <a:rPr lang="en-US" altLang="zh-CN" sz="2400" dirty="0">
                  <a:solidFill>
                    <a:srgbClr val="FFFFFF"/>
                  </a:solidFill>
                  <a:latin typeface="Codec Pro"/>
                  <a:ea typeface="Codec Pro"/>
                  <a:cs typeface="Codec Pro"/>
                  <a:sym typeface="Codec Pro"/>
                </a:rPr>
                <a:t>Learning Analytics</a:t>
              </a:r>
              <a:r>
                <a:rPr lang="zh-CN" altLang="en-US" sz="2400" dirty="0">
                  <a:solidFill>
                    <a:srgbClr val="FFFFFF"/>
                  </a:solidFill>
                  <a:latin typeface="Codec Pro"/>
                  <a:ea typeface="Codec Pro"/>
                  <a:cs typeface="Codec Pro"/>
                  <a:sym typeface="Codec Pro"/>
                </a:rPr>
                <a:t>）作为新兴的交叉研究领域，日益成为解决该问题的重要技术路径。</a:t>
              </a:r>
              <a:endParaRPr lang="en-US" sz="2400" dirty="0">
                <a:solidFill>
                  <a:srgbClr val="FFFFFF"/>
                </a:solidFill>
                <a:latin typeface="Codec Pro"/>
                <a:ea typeface="Codec Pro"/>
                <a:cs typeface="Codec Pro"/>
                <a:sym typeface="Codec Pro"/>
              </a:endParaRPr>
            </a:p>
          </p:txBody>
        </p:sp>
        <p:sp>
          <p:nvSpPr>
            <p:cNvPr id="12" name="TextBox 12"/>
            <p:cNvSpPr txBox="1"/>
            <p:nvPr/>
          </p:nvSpPr>
          <p:spPr>
            <a:xfrm>
              <a:off x="0" y="-47625"/>
              <a:ext cx="9823776" cy="1419192"/>
            </a:xfrm>
            <a:prstGeom prst="rect">
              <a:avLst/>
            </a:prstGeom>
          </p:spPr>
          <p:txBody>
            <a:bodyPr lIns="0" tIns="0" rIns="0" bIns="0" rtlCol="0" anchor="t">
              <a:spAutoFit/>
            </a:bodyPr>
            <a:lstStyle/>
            <a:p>
              <a:pPr algn="l">
                <a:lnSpc>
                  <a:spcPts val="8250"/>
                </a:lnSpc>
              </a:pPr>
              <a:r>
                <a:rPr lang="zh-CN" altLang="en-US" sz="7500" b="1" dirty="0">
                  <a:solidFill>
                    <a:srgbClr val="FFFFFF"/>
                  </a:solidFill>
                  <a:latin typeface="Codec Pro Bold"/>
                  <a:ea typeface="Codec Pro Bold"/>
                  <a:cs typeface="Codec Pro Bold"/>
                  <a:sym typeface="Codec Pro Bold"/>
                </a:rPr>
                <a:t>相关研究</a:t>
              </a:r>
              <a:endParaRPr lang="en-US" sz="7500" b="1" dirty="0">
                <a:solidFill>
                  <a:srgbClr val="FFFFFF"/>
                </a:solidFill>
                <a:latin typeface="Codec Pro Bold"/>
                <a:ea typeface="Codec Pro Bold"/>
                <a:cs typeface="Codec Pro Bold"/>
                <a:sym typeface="Codec Pro Bold"/>
              </a:endParaRPr>
            </a:p>
          </p:txBody>
        </p:sp>
      </p:grpSp>
      <p:pic>
        <p:nvPicPr>
          <p:cNvPr id="5" name="图片 4">
            <a:extLst>
              <a:ext uri="{FF2B5EF4-FFF2-40B4-BE49-F238E27FC236}">
                <a16:creationId xmlns:a16="http://schemas.microsoft.com/office/drawing/2014/main" id="{EEE9A798-DE43-272B-5830-B929E49B2DE5}"/>
              </a:ext>
            </a:extLst>
          </p:cNvPr>
          <p:cNvPicPr>
            <a:picLocks noChangeAspect="1"/>
          </p:cNvPicPr>
          <p:nvPr/>
        </p:nvPicPr>
        <p:blipFill>
          <a:blip r:embed="rId4"/>
          <a:stretch>
            <a:fillRect/>
          </a:stretch>
        </p:blipFill>
        <p:spPr>
          <a:xfrm>
            <a:off x="968879" y="4754584"/>
            <a:ext cx="7281236" cy="60222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5" name="文本框 14">
            <a:extLst>
              <a:ext uri="{FF2B5EF4-FFF2-40B4-BE49-F238E27FC236}">
                <a16:creationId xmlns:a16="http://schemas.microsoft.com/office/drawing/2014/main" id="{9ACDF697-DD7C-92F2-14F0-9DC38081F3C1}"/>
              </a:ext>
            </a:extLst>
          </p:cNvPr>
          <p:cNvSpPr txBox="1"/>
          <p:nvPr/>
        </p:nvSpPr>
        <p:spPr>
          <a:xfrm>
            <a:off x="8589534" y="8806810"/>
            <a:ext cx="5998629" cy="646331"/>
          </a:xfrm>
          <a:prstGeom prst="rect">
            <a:avLst/>
          </a:prstGeom>
          <a:noFill/>
        </p:spPr>
        <p:txBody>
          <a:bodyPr wrap="square">
            <a:spAutoFit/>
          </a:bodyPr>
          <a:lstStyle/>
          <a:p>
            <a:r>
              <a:rPr lang="en-US" altLang="zh-CN" sz="1200" b="1" i="1" dirty="0">
                <a:solidFill>
                  <a:schemeClr val="bg1">
                    <a:lumMod val="85000"/>
                  </a:schemeClr>
                </a:solidFill>
                <a:latin typeface="Codec Pro Bold"/>
              </a:rPr>
              <a:t>Kehm, B.M.; Larsen, M.R.; </a:t>
            </a:r>
            <a:r>
              <a:rPr lang="en-US" altLang="zh-CN" sz="1200" b="1" i="1" dirty="0" err="1">
                <a:solidFill>
                  <a:schemeClr val="bg1">
                    <a:lumMod val="85000"/>
                  </a:schemeClr>
                </a:solidFill>
                <a:latin typeface="Codec Pro Bold"/>
              </a:rPr>
              <a:t>Sommersel</a:t>
            </a:r>
            <a:r>
              <a:rPr lang="en-US" altLang="zh-CN" sz="1200" b="1" i="1" dirty="0">
                <a:solidFill>
                  <a:schemeClr val="bg1">
                    <a:lumMod val="85000"/>
                  </a:schemeClr>
                </a:solidFill>
                <a:latin typeface="Codec Pro Bold"/>
              </a:rPr>
              <a:t>, H.B. Student Dropout from Universities in Europe: A Review of Empirical Literature. Hungarian Educ. Res. J. 2020, 9, 147–164. </a:t>
            </a:r>
            <a:endParaRPr lang="zh-CN" altLang="en-US" sz="1200" b="1" i="1" dirty="0">
              <a:solidFill>
                <a:schemeClr val="bg1">
                  <a:lumMod val="85000"/>
                </a:schemeClr>
              </a:solidFill>
              <a:latin typeface="Codec Pro Bold"/>
            </a:endParaRPr>
          </a:p>
        </p:txBody>
      </p:sp>
      <p:sp>
        <p:nvSpPr>
          <p:cNvPr id="17" name="文本框 16">
            <a:extLst>
              <a:ext uri="{FF2B5EF4-FFF2-40B4-BE49-F238E27FC236}">
                <a16:creationId xmlns:a16="http://schemas.microsoft.com/office/drawing/2014/main" id="{0E0D0C55-40C4-353F-3884-D383E1BEEBED}"/>
              </a:ext>
            </a:extLst>
          </p:cNvPr>
          <p:cNvSpPr txBox="1"/>
          <p:nvPr/>
        </p:nvSpPr>
        <p:spPr>
          <a:xfrm>
            <a:off x="8355996" y="7891792"/>
            <a:ext cx="8174466" cy="738664"/>
          </a:xfrm>
          <a:prstGeom prst="rect">
            <a:avLst/>
          </a:prstGeom>
          <a:noFill/>
        </p:spPr>
        <p:txBody>
          <a:bodyPr wrap="square">
            <a:spAutoFit/>
          </a:bodyPr>
          <a:lstStyle/>
          <a:p>
            <a:r>
              <a:rPr lang="en-US" altLang="zh-CN" sz="1200" b="1" i="1" dirty="0">
                <a:solidFill>
                  <a:schemeClr val="bg1">
                    <a:lumMod val="85000"/>
                  </a:schemeClr>
                </a:solidFill>
                <a:latin typeface="Codec Pro Bold"/>
              </a:rPr>
              <a:t>  </a:t>
            </a:r>
            <a:r>
              <a:rPr lang="en-US" altLang="zh-CN" b="1" i="1" dirty="0">
                <a:solidFill>
                  <a:schemeClr val="bg1">
                    <a:lumMod val="85000"/>
                  </a:schemeClr>
                </a:solidFill>
                <a:latin typeface="Codec Pro Bold"/>
              </a:rPr>
              <a:t>* </a:t>
            </a:r>
            <a:r>
              <a:rPr lang="zh-CN" altLang="zh-CN" sz="1200" b="1" i="1" dirty="0">
                <a:solidFill>
                  <a:schemeClr val="bg1">
                    <a:lumMod val="85000"/>
                  </a:schemeClr>
                </a:solidFill>
                <a:latin typeface="Codec Pro Bold"/>
              </a:rPr>
              <a:t>Saa, A.A.; Al-Emran, M.; Shaalan, K. Mining Student Information System </a:t>
            </a:r>
            <a:endParaRPr lang="en-US" altLang="zh-CN" sz="1200" b="1" i="1" dirty="0">
              <a:solidFill>
                <a:schemeClr val="bg1">
                  <a:lumMod val="85000"/>
                </a:schemeClr>
              </a:solidFill>
              <a:latin typeface="Codec Pro Bold"/>
            </a:endParaRPr>
          </a:p>
          <a:p>
            <a:r>
              <a:rPr lang="en-US" altLang="zh-CN" sz="1200" b="1" i="1" dirty="0">
                <a:solidFill>
                  <a:schemeClr val="bg1">
                    <a:lumMod val="85000"/>
                  </a:schemeClr>
                </a:solidFill>
                <a:latin typeface="Codec Pro Bold"/>
              </a:rPr>
              <a:t>      </a:t>
            </a:r>
            <a:r>
              <a:rPr lang="zh-CN" altLang="zh-CN" sz="1200" b="1" i="1" dirty="0">
                <a:solidFill>
                  <a:schemeClr val="bg1">
                    <a:lumMod val="85000"/>
                  </a:schemeClr>
                </a:solidFill>
                <a:latin typeface="Codec Pro Bold"/>
              </a:rPr>
              <a:t>Records to Predict Students’ Academic Performance. Adv. Intell. Syst. </a:t>
            </a:r>
            <a:endParaRPr lang="en-US" altLang="zh-CN" sz="1200" b="1" i="1" dirty="0">
              <a:solidFill>
                <a:schemeClr val="bg1">
                  <a:lumMod val="85000"/>
                </a:schemeClr>
              </a:solidFill>
              <a:latin typeface="Codec Pro Bold"/>
            </a:endParaRPr>
          </a:p>
          <a:p>
            <a:r>
              <a:rPr lang="en-US" altLang="zh-CN" sz="1200" b="1" i="1" dirty="0">
                <a:solidFill>
                  <a:schemeClr val="bg1">
                    <a:lumMod val="85000"/>
                  </a:schemeClr>
                </a:solidFill>
                <a:latin typeface="Codec Pro Bold"/>
              </a:rPr>
              <a:t>      </a:t>
            </a:r>
            <a:r>
              <a:rPr lang="zh-CN" altLang="zh-CN" sz="1200" b="1" i="1" dirty="0">
                <a:solidFill>
                  <a:schemeClr val="bg1">
                    <a:lumMod val="85000"/>
                  </a:schemeClr>
                </a:solidFill>
                <a:latin typeface="Codec Pro Bold"/>
              </a:rPr>
              <a:t>Comput. 2020, 921, 229–239. </a:t>
            </a:r>
            <a:endParaRPr lang="zh-CN" altLang="en-US" sz="1200" b="1" i="1" dirty="0">
              <a:solidFill>
                <a:schemeClr val="bg1">
                  <a:lumMod val="85000"/>
                </a:schemeClr>
              </a:solidFill>
              <a:latin typeface="Codec Pro Bold"/>
            </a:endParaRPr>
          </a:p>
        </p:txBody>
      </p:sp>
      <p:sp>
        <p:nvSpPr>
          <p:cNvPr id="14" name="灯片编号占位符 13">
            <a:extLst>
              <a:ext uri="{FF2B5EF4-FFF2-40B4-BE49-F238E27FC236}">
                <a16:creationId xmlns:a16="http://schemas.microsoft.com/office/drawing/2014/main" id="{3EF6D391-224A-68ED-0B3E-2378CB94BC28}"/>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91716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614437387"/>
              </p:ext>
            </p:extLst>
          </p:nvPr>
        </p:nvGraphicFramePr>
        <p:xfrm>
          <a:off x="1028700" y="5143500"/>
          <a:ext cx="9733406" cy="4662488"/>
        </p:xfrm>
        <a:graphic>
          <a:graphicData uri="http://schemas.openxmlformats.org/drawingml/2006/table">
            <a:tbl>
              <a:tblPr/>
              <a:tblGrid>
                <a:gridCol w="4866703">
                  <a:extLst>
                    <a:ext uri="{9D8B030D-6E8A-4147-A177-3AD203B41FA5}">
                      <a16:colId xmlns:a16="http://schemas.microsoft.com/office/drawing/2014/main" val="20000"/>
                    </a:ext>
                  </a:extLst>
                </a:gridCol>
                <a:gridCol w="4866703">
                  <a:extLst>
                    <a:ext uri="{9D8B030D-6E8A-4147-A177-3AD203B41FA5}">
                      <a16:colId xmlns:a16="http://schemas.microsoft.com/office/drawing/2014/main" val="20001"/>
                    </a:ext>
                  </a:extLst>
                </a:gridCol>
              </a:tblGrid>
              <a:tr h="990600">
                <a:tc>
                  <a:txBody>
                    <a:bodyPr/>
                    <a:lstStyle/>
                    <a:p>
                      <a:pPr algn="l">
                        <a:lnSpc>
                          <a:spcPts val="3639"/>
                        </a:lnSpc>
                        <a:defRPr/>
                      </a:pPr>
                      <a:r>
                        <a:rPr lang="en-US" altLang="zh-CN" sz="2599" b="1" kern="1200" dirty="0">
                          <a:solidFill>
                            <a:srgbClr val="1B131B"/>
                          </a:solidFill>
                          <a:latin typeface="Codec Pro Bold"/>
                        </a:rPr>
                        <a:t>LIMITATIONS</a:t>
                      </a:r>
                      <a:endParaRPr lang="en-US" sz="2599" b="1" kern="1200" dirty="0">
                        <a:solidFill>
                          <a:srgbClr val="1B131B"/>
                        </a:solidFill>
                        <a:latin typeface="Codec Pro Bold"/>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l">
                        <a:lnSpc>
                          <a:spcPts val="3639"/>
                        </a:lnSpc>
                        <a:defRPr/>
                      </a:pPr>
                      <a:r>
                        <a:rPr lang="en-US" altLang="zh-CN" sz="2599" b="1" dirty="0">
                          <a:solidFill>
                            <a:srgbClr val="1B131B"/>
                          </a:solidFill>
                          <a:latin typeface="Codec Pro Bold"/>
                          <a:ea typeface="Codec Pro Bold"/>
                          <a:cs typeface="Codec Pro Bold"/>
                          <a:sym typeface="Codec Pro Bold"/>
                        </a:rPr>
                        <a:t>TREND</a:t>
                      </a:r>
                      <a:r>
                        <a:rPr lang="en-US" sz="2599" b="1" dirty="0">
                          <a:solidFill>
                            <a:srgbClr val="1B131B"/>
                          </a:solidFill>
                          <a:latin typeface="Codec Pro Bold"/>
                          <a:ea typeface="Codec Pro Bold"/>
                          <a:cs typeface="Codec Pro Bold"/>
                          <a:sym typeface="Codec Pro Bold"/>
                        </a:rPr>
                        <a:t>S</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3090792">
                <a:tc>
                  <a:txBody>
                    <a:bodyPr/>
                    <a:lstStyle/>
                    <a:p>
                      <a:pPr marL="514350" indent="-514350" algn="l">
                        <a:lnSpc>
                          <a:spcPts val="2940"/>
                        </a:lnSpc>
                        <a:buSzPct val="90000"/>
                        <a:buFont typeface="+mj-lt"/>
                        <a:buAutoNum type="romanUcPeriod"/>
                        <a:defRPr/>
                      </a:pPr>
                      <a:r>
                        <a:rPr lang="zh-CN" altLang="en-US" sz="2100" kern="1200" dirty="0">
                          <a:solidFill>
                            <a:srgbClr val="1B131B"/>
                          </a:solidFill>
                          <a:latin typeface="Codec Pro"/>
                          <a:ea typeface="Codec Pro"/>
                          <a:cs typeface="Codec Pro"/>
                          <a:sym typeface="Codec Pro"/>
                        </a:rPr>
                        <a:t>多数研究将所有学生视为</a:t>
                      </a:r>
                      <a:r>
                        <a:rPr lang="zh-CN" altLang="en-US" sz="2100" b="1" kern="1200" dirty="0">
                          <a:solidFill>
                            <a:srgbClr val="1B131B"/>
                          </a:solidFill>
                          <a:latin typeface="Codec Pro"/>
                          <a:ea typeface="Codec Pro"/>
                          <a:cs typeface="Codec Pro"/>
                          <a:sym typeface="Codec Pro"/>
                        </a:rPr>
                        <a:t>同质群体建模</a:t>
                      </a:r>
                      <a:r>
                        <a:rPr lang="zh-CN" altLang="en-US" sz="2100" kern="1200" dirty="0">
                          <a:solidFill>
                            <a:srgbClr val="1B131B"/>
                          </a:solidFill>
                          <a:latin typeface="Codec Pro"/>
                          <a:ea typeface="Codec Pro"/>
                          <a:cs typeface="Codec Pro"/>
                          <a:sym typeface="Codec Pro"/>
                        </a:rPr>
                        <a:t>，未将学生</a:t>
                      </a:r>
                      <a:r>
                        <a:rPr lang="zh-CN" altLang="en-US" sz="2100" b="1" kern="1200" dirty="0">
                          <a:solidFill>
                            <a:srgbClr val="1B131B"/>
                          </a:solidFill>
                          <a:latin typeface="Codec Pro"/>
                          <a:ea typeface="Codec Pro"/>
                          <a:cs typeface="Codec Pro"/>
                          <a:sym typeface="Codec Pro"/>
                        </a:rPr>
                        <a:t>个体差异</a:t>
                      </a:r>
                      <a:r>
                        <a:rPr lang="zh-CN" altLang="en-US" sz="2100" kern="1200" dirty="0">
                          <a:solidFill>
                            <a:srgbClr val="1B131B"/>
                          </a:solidFill>
                          <a:latin typeface="Codec Pro"/>
                          <a:ea typeface="Codec Pro"/>
                          <a:cs typeface="Codec Pro"/>
                          <a:sym typeface="Codec Pro"/>
                        </a:rPr>
                        <a:t>纳入模型设计</a:t>
                      </a:r>
                      <a:endParaRPr lang="en-US" altLang="zh-CN" sz="2100" kern="1200" dirty="0">
                        <a:solidFill>
                          <a:srgbClr val="1B131B"/>
                        </a:solidFill>
                        <a:latin typeface="Codec Pro"/>
                        <a:ea typeface="Codec Pro"/>
                        <a:cs typeface="Codec Pro"/>
                        <a:sym typeface="Codec Pro"/>
                      </a:endParaRPr>
                    </a:p>
                    <a:p>
                      <a:pPr marL="514350" indent="-514350" algn="l">
                        <a:lnSpc>
                          <a:spcPts val="2940"/>
                        </a:lnSpc>
                        <a:buSzPct val="90000"/>
                        <a:buFont typeface="+mj-lt"/>
                        <a:buAutoNum type="romanUcPeriod"/>
                        <a:defRPr/>
                      </a:pPr>
                      <a:r>
                        <a:rPr lang="zh-CN" altLang="en-US" sz="2100" dirty="0">
                          <a:solidFill>
                            <a:srgbClr val="1B131B"/>
                          </a:solidFill>
                          <a:latin typeface="Codec Pro"/>
                          <a:ea typeface="Codec Pro"/>
                          <a:cs typeface="Codec Pro"/>
                          <a:sym typeface="Codec Pro"/>
                        </a:rPr>
                        <a:t>多数研究将问题</a:t>
                      </a:r>
                      <a:r>
                        <a:rPr lang="zh-CN" altLang="en-US" sz="2100" b="1" dirty="0">
                          <a:solidFill>
                            <a:srgbClr val="1B131B"/>
                          </a:solidFill>
                          <a:latin typeface="Codec Pro"/>
                          <a:ea typeface="Codec Pro"/>
                          <a:cs typeface="Codec Pro"/>
                          <a:sym typeface="Codec Pro"/>
                        </a:rPr>
                        <a:t>简化为二分类任务</a:t>
                      </a:r>
                      <a:r>
                        <a:rPr lang="zh-CN" altLang="en-US" sz="2100" dirty="0">
                          <a:solidFill>
                            <a:srgbClr val="1B131B"/>
                          </a:solidFill>
                          <a:latin typeface="Codec Pro"/>
                          <a:ea typeface="Codec Pro"/>
                          <a:cs typeface="Codec Pro"/>
                          <a:sym typeface="Codec Pro"/>
                        </a:rPr>
                        <a:t>，忽略“</a:t>
                      </a:r>
                      <a:r>
                        <a:rPr lang="zh-CN" altLang="en-US" sz="2100" b="1" dirty="0">
                          <a:solidFill>
                            <a:srgbClr val="1B131B"/>
                          </a:solidFill>
                          <a:latin typeface="Codec Pro"/>
                          <a:ea typeface="Codec Pro"/>
                          <a:cs typeface="Codec Pro"/>
                          <a:sym typeface="Codec Pro"/>
                        </a:rPr>
                        <a:t>在读</a:t>
                      </a:r>
                      <a:r>
                        <a:rPr lang="zh-CN" altLang="en-US" sz="2100" dirty="0">
                          <a:solidFill>
                            <a:srgbClr val="1B131B"/>
                          </a:solidFill>
                          <a:latin typeface="Codec Pro"/>
                          <a:ea typeface="Codec Pro"/>
                          <a:cs typeface="Codec Pro"/>
                          <a:sym typeface="Codec Pro"/>
                        </a:rPr>
                        <a:t>”状态的特殊性，可能引入噪声并影响预测效果。</a:t>
                      </a:r>
                      <a:endParaRPr lang="en-US" altLang="zh-CN" sz="2100" b="1" kern="1200" dirty="0">
                        <a:solidFill>
                          <a:srgbClr val="1B131B"/>
                        </a:solidFill>
                        <a:latin typeface="Codec Pro Bold" panose="02010600030101010101" charset="0"/>
                        <a:ea typeface="+mn-ea"/>
                        <a:cs typeface="+mn-cs"/>
                      </a:endParaRPr>
                    </a:p>
                    <a:p>
                      <a:pPr marL="514350" indent="-514350" algn="l">
                        <a:lnSpc>
                          <a:spcPts val="2940"/>
                        </a:lnSpc>
                        <a:buSzPct val="90000"/>
                        <a:buFont typeface="+mj-lt"/>
                        <a:buAutoNum type="romanUcPeriod"/>
                        <a:defRPr/>
                      </a:pPr>
                      <a:r>
                        <a:rPr lang="zh-CN" altLang="en-US" sz="2100" dirty="0">
                          <a:solidFill>
                            <a:srgbClr val="1B131B"/>
                          </a:solidFill>
                          <a:latin typeface="Codec Pro"/>
                          <a:ea typeface="Codec Pro"/>
                          <a:cs typeface="Codec Pro"/>
                          <a:sym typeface="Codec Pro"/>
                        </a:rPr>
                        <a:t>现有研究多关注整体准确率，</a:t>
                      </a:r>
                      <a:r>
                        <a:rPr lang="zh-CN" altLang="en-US" sz="2100" b="1" dirty="0">
                          <a:solidFill>
                            <a:srgbClr val="1B131B"/>
                          </a:solidFill>
                          <a:latin typeface="Codec Pro"/>
                          <a:ea typeface="Codec Pro"/>
                          <a:cs typeface="Codec Pro"/>
                          <a:sym typeface="Codec Pro"/>
                        </a:rPr>
                        <a:t>缺乏对少数类识别效果的分析，难以支撑实际干预需求。</a:t>
                      </a:r>
                      <a:endParaRPr lang="en-US" sz="2100" b="1" kern="1200" dirty="0">
                        <a:solidFill>
                          <a:srgbClr val="1B131B"/>
                        </a:solidFill>
                        <a:latin typeface="Codec Pro Bold" panose="02010600030101010101" charset="0"/>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514350" indent="-514350" algn="l">
                        <a:lnSpc>
                          <a:spcPts val="2940"/>
                        </a:lnSpc>
                        <a:buFont typeface="+mj-lt"/>
                        <a:buAutoNum type="romanUcPeriod"/>
                        <a:defRPr/>
                      </a:pPr>
                      <a:r>
                        <a:rPr lang="en-US" altLang="zh-CN" sz="2100" dirty="0">
                          <a:solidFill>
                            <a:srgbClr val="1B131B"/>
                          </a:solidFill>
                          <a:latin typeface="Codec Pro"/>
                          <a:ea typeface="Codec Pro"/>
                          <a:cs typeface="Codec Pro"/>
                          <a:sym typeface="Codec Pro"/>
                        </a:rPr>
                        <a:t>Kehm</a:t>
                      </a:r>
                      <a:r>
                        <a:rPr lang="zh-CN" altLang="en-US" sz="2100" dirty="0">
                          <a:solidFill>
                            <a:srgbClr val="1B131B"/>
                          </a:solidFill>
                          <a:latin typeface="Codec Pro"/>
                          <a:ea typeface="Codec Pro"/>
                          <a:cs typeface="Codec Pro"/>
                          <a:sym typeface="Codec Pro"/>
                        </a:rPr>
                        <a:t>的实证基础</a:t>
                      </a:r>
                      <a:endParaRPr lang="en-US" altLang="zh-CN" sz="2100" dirty="0">
                        <a:solidFill>
                          <a:srgbClr val="1B131B"/>
                        </a:solidFill>
                        <a:latin typeface="Codec Pro"/>
                        <a:ea typeface="Codec Pro"/>
                        <a:cs typeface="Codec Pro"/>
                        <a:sym typeface="Codec Pro"/>
                      </a:endParaRPr>
                    </a:p>
                    <a:p>
                      <a:pPr marL="514350" indent="-514350" algn="l">
                        <a:lnSpc>
                          <a:spcPts val="2940"/>
                        </a:lnSpc>
                        <a:buFont typeface="+mj-lt"/>
                        <a:buAutoNum type="romanUcPeriod"/>
                        <a:defRPr/>
                      </a:pPr>
                      <a:r>
                        <a:rPr lang="en-US" altLang="zh-CN" sz="2100" dirty="0">
                          <a:solidFill>
                            <a:srgbClr val="1B131B"/>
                          </a:solidFill>
                          <a:latin typeface="Codec Pro"/>
                          <a:ea typeface="Codec Pro"/>
                          <a:cs typeface="Codec Pro"/>
                          <a:sym typeface="Codec Pro"/>
                        </a:rPr>
                        <a:t>Atchley</a:t>
                      </a:r>
                      <a:r>
                        <a:rPr lang="zh-CN" altLang="en-US" sz="2100" dirty="0">
                          <a:solidFill>
                            <a:srgbClr val="1B131B"/>
                          </a:solidFill>
                          <a:latin typeface="Codec Pro"/>
                          <a:ea typeface="Codec Pro"/>
                          <a:cs typeface="Codec Pro"/>
                          <a:sym typeface="Codec Pro"/>
                        </a:rPr>
                        <a:t>的课程比较</a:t>
                      </a:r>
                      <a:endParaRPr lang="en-US" altLang="zh-CN" sz="2100" dirty="0">
                        <a:solidFill>
                          <a:srgbClr val="1B131B"/>
                        </a:solidFill>
                        <a:latin typeface="Codec Pro"/>
                        <a:ea typeface="Codec Pro"/>
                        <a:cs typeface="Codec Pro"/>
                        <a:sym typeface="Codec Pro"/>
                      </a:endParaRPr>
                    </a:p>
                    <a:p>
                      <a:pPr marL="514350" indent="-514350" algn="l">
                        <a:lnSpc>
                          <a:spcPts val="2940"/>
                        </a:lnSpc>
                        <a:buFont typeface="+mj-lt"/>
                        <a:buAutoNum type="romanUcPeriod"/>
                        <a:defRPr/>
                      </a:pPr>
                      <a:r>
                        <a:rPr lang="zh-CN" altLang="en-US" sz="2100" dirty="0">
                          <a:solidFill>
                            <a:srgbClr val="1B131B"/>
                          </a:solidFill>
                          <a:latin typeface="Codec Pro"/>
                          <a:ea typeface="Codec Pro"/>
                          <a:cs typeface="Codec Pro"/>
                          <a:sym typeface="Codec Pro"/>
                        </a:rPr>
                        <a:t>机器学习模型</a:t>
                      </a:r>
                      <a:endParaRPr lang="en-US" altLang="zh-CN" sz="2100" dirty="0">
                        <a:solidFill>
                          <a:srgbClr val="1B131B"/>
                        </a:solidFill>
                        <a:latin typeface="Codec Pro"/>
                        <a:ea typeface="Codec Pro"/>
                        <a:cs typeface="Codec Pro"/>
                        <a:sym typeface="Codec Pro"/>
                      </a:endParaRPr>
                    </a:p>
                    <a:p>
                      <a:pPr marL="514350" indent="-514350" algn="l">
                        <a:lnSpc>
                          <a:spcPts val="2940"/>
                        </a:lnSpc>
                        <a:buFont typeface="+mj-lt"/>
                        <a:buAutoNum type="romanUcPeriod"/>
                        <a:defRPr/>
                      </a:pPr>
                      <a:r>
                        <a:rPr lang="en-US" altLang="zh-CN" sz="2100" dirty="0">
                          <a:solidFill>
                            <a:srgbClr val="1B131B"/>
                          </a:solidFill>
                          <a:latin typeface="Codec Pro"/>
                          <a:ea typeface="Codec Pro"/>
                          <a:cs typeface="Codec Pro"/>
                          <a:sym typeface="Codec Pro"/>
                        </a:rPr>
                        <a:t>Quinn*</a:t>
                      </a:r>
                      <a:r>
                        <a:rPr lang="zh-CN" altLang="en-US" sz="2100" dirty="0">
                          <a:solidFill>
                            <a:srgbClr val="1B131B"/>
                          </a:solidFill>
                          <a:latin typeface="Codec Pro"/>
                          <a:ea typeface="Codec Pro"/>
                          <a:cs typeface="Codec Pro"/>
                          <a:sym typeface="Codec Pro"/>
                        </a:rPr>
                        <a:t>的政策建议</a:t>
                      </a:r>
                      <a:endParaRPr lang="en-US" altLang="zh-CN" sz="2100" dirty="0">
                        <a:solidFill>
                          <a:srgbClr val="1B131B"/>
                        </a:solidFill>
                        <a:latin typeface="Codec Pro"/>
                        <a:ea typeface="Codec Pro"/>
                        <a:cs typeface="Codec Pro"/>
                        <a:sym typeface="Codec Pro"/>
                      </a:endParaRPr>
                    </a:p>
                    <a:p>
                      <a:pPr marL="514350" indent="-514350" algn="l">
                        <a:lnSpc>
                          <a:spcPts val="2940"/>
                        </a:lnSpc>
                        <a:buFont typeface="+mj-lt"/>
                        <a:buAutoNum type="romanUcPeriod"/>
                        <a:defRPr/>
                      </a:pPr>
                      <a:endParaRPr lang="en-US" altLang="zh-CN" sz="2100" dirty="0">
                        <a:solidFill>
                          <a:srgbClr val="1B131B"/>
                        </a:solidFill>
                        <a:latin typeface="Codec Pro"/>
                        <a:ea typeface="Codec Pro"/>
                        <a:cs typeface="Codec Pro"/>
                        <a:sym typeface="Codec Pro"/>
                      </a:endParaRPr>
                    </a:p>
                    <a:p>
                      <a:pPr marL="0" indent="0" algn="l">
                        <a:lnSpc>
                          <a:spcPts val="3200"/>
                        </a:lnSpc>
                        <a:buFont typeface="+mj-lt"/>
                        <a:buNone/>
                        <a:defRPr/>
                      </a:pPr>
                      <a:r>
                        <a:rPr kumimoji="0" lang="zh-CN" altLang="en-US" sz="2400" b="0" i="0" u="none" strike="noStrike" kern="1200" cap="none" spc="0" normalizeH="0" baseline="0" noProof="0" dirty="0">
                          <a:ln>
                            <a:noFill/>
                          </a:ln>
                          <a:solidFill>
                            <a:srgbClr val="1B131B"/>
                          </a:solidFill>
                          <a:effectLst/>
                          <a:uLnTx/>
                          <a:uFillTx/>
                          <a:latin typeface="Codec Pro"/>
                          <a:ea typeface="Codec Pro"/>
                          <a:cs typeface="Codec Pro"/>
                          <a:sym typeface="Codec Pro"/>
                        </a:rPr>
                        <a:t>我们的目标：将学生辍学预测与预防研究</a:t>
                      </a:r>
                      <a:r>
                        <a:rPr kumimoji="0" lang="zh-CN" altLang="en-US" sz="2400" b="1" i="0" u="none" strike="noStrike" kern="1200" cap="none" spc="0" normalizeH="0" baseline="0" noProof="0" dirty="0">
                          <a:ln>
                            <a:noFill/>
                          </a:ln>
                          <a:solidFill>
                            <a:srgbClr val="1B131B"/>
                          </a:solidFill>
                          <a:effectLst/>
                          <a:uLnTx/>
                          <a:uFillTx/>
                          <a:latin typeface="Codec Pro"/>
                          <a:ea typeface="Codec Pro"/>
                          <a:cs typeface="Codec Pro"/>
                          <a:sym typeface="Codec Pro"/>
                        </a:rPr>
                        <a:t>从“经验归纳”向“数据驱动</a:t>
                      </a:r>
                      <a:r>
                        <a:rPr kumimoji="0" lang="en-US" altLang="zh-CN" sz="2400" b="1" i="0" u="none" strike="noStrike" kern="1200" cap="none" spc="0" normalizeH="0" baseline="0" noProof="0" dirty="0">
                          <a:ln>
                            <a:noFill/>
                          </a:ln>
                          <a:solidFill>
                            <a:srgbClr val="1B131B"/>
                          </a:solidFill>
                          <a:effectLst/>
                          <a:uLnTx/>
                          <a:uFillTx/>
                          <a:latin typeface="Codec Pro"/>
                          <a:ea typeface="Codec Pro"/>
                          <a:cs typeface="Codec Pro"/>
                          <a:sym typeface="Codec Pro"/>
                        </a:rPr>
                        <a:t>+</a:t>
                      </a:r>
                      <a:r>
                        <a:rPr kumimoji="0" lang="zh-CN" altLang="en-US" sz="2400" b="1" i="0" u="none" strike="noStrike" kern="1200" cap="none" spc="0" normalizeH="0" baseline="0" noProof="0" dirty="0">
                          <a:ln>
                            <a:noFill/>
                          </a:ln>
                          <a:solidFill>
                            <a:srgbClr val="1B131B"/>
                          </a:solidFill>
                          <a:effectLst/>
                          <a:uLnTx/>
                          <a:uFillTx/>
                          <a:latin typeface="Codec Pro"/>
                          <a:ea typeface="Codec Pro"/>
                          <a:cs typeface="Codec Pro"/>
                          <a:sym typeface="Codec Pro"/>
                        </a:rPr>
                        <a:t>社会理论融合”的方向转变</a:t>
                      </a:r>
                      <a:endParaRPr lang="en-US" sz="1200" b="1"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rot="1714308">
            <a:off x="4276622" y="-2007609"/>
            <a:ext cx="10039555" cy="4977218"/>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143000" y="1714500"/>
            <a:ext cx="9733405" cy="1101840"/>
          </a:xfrm>
          <a:prstGeom prst="rect">
            <a:avLst/>
          </a:prstGeom>
        </p:spPr>
        <p:txBody>
          <a:bodyPr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研究现状</a:t>
            </a:r>
            <a:endParaRPr lang="en-US" sz="8499" b="1" dirty="0">
              <a:solidFill>
                <a:srgbClr val="1B131B"/>
              </a:solidFill>
              <a:latin typeface="Codec Pro Bold"/>
              <a:ea typeface="Codec Pro Bold"/>
              <a:cs typeface="Codec Pro Bold"/>
              <a:sym typeface="Codec Pro Bold"/>
            </a:endParaRPr>
          </a:p>
        </p:txBody>
      </p:sp>
      <p:sp>
        <p:nvSpPr>
          <p:cNvPr id="11" name="Freeform 11"/>
          <p:cNvSpPr/>
          <p:nvPr/>
        </p:nvSpPr>
        <p:spPr>
          <a:xfrm>
            <a:off x="9851013" y="5275748"/>
            <a:ext cx="652406" cy="713366"/>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802677" y="5275748"/>
            <a:ext cx="784703" cy="713366"/>
          </a:xfrm>
          <a:custGeom>
            <a:avLst/>
            <a:gdLst/>
            <a:ahLst/>
            <a:cxnLst/>
            <a:rect l="l" t="t" r="r" b="b"/>
            <a:pathLst>
              <a:path w="784703" h="713366">
                <a:moveTo>
                  <a:pt x="0" y="0"/>
                </a:moveTo>
                <a:lnTo>
                  <a:pt x="784703" y="0"/>
                </a:lnTo>
                <a:lnTo>
                  <a:pt x="784703" y="713366"/>
                </a:lnTo>
                <a:lnTo>
                  <a:pt x="0" y="71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文本框 14">
            <a:extLst>
              <a:ext uri="{FF2B5EF4-FFF2-40B4-BE49-F238E27FC236}">
                <a16:creationId xmlns:a16="http://schemas.microsoft.com/office/drawing/2014/main" id="{BD6C1698-B88F-54FD-F5EA-FC42D3491E57}"/>
              </a:ext>
            </a:extLst>
          </p:cNvPr>
          <p:cNvSpPr txBox="1"/>
          <p:nvPr/>
        </p:nvSpPr>
        <p:spPr>
          <a:xfrm>
            <a:off x="1028700" y="3350390"/>
            <a:ext cx="9349740" cy="1142236"/>
          </a:xfrm>
          <a:prstGeom prst="rect">
            <a:avLst/>
          </a:prstGeom>
          <a:noFill/>
        </p:spPr>
        <p:txBody>
          <a:bodyPr wrap="square">
            <a:spAutoFit/>
          </a:bodyPr>
          <a:lstStyle/>
          <a:p>
            <a:pPr>
              <a:lnSpc>
                <a:spcPct val="130000"/>
              </a:lnSpc>
            </a:pPr>
            <a:r>
              <a:rPr lang="zh-CN" altLang="en-US" b="1" dirty="0">
                <a:solidFill>
                  <a:srgbClr val="1B131B"/>
                </a:solidFill>
                <a:latin typeface="Codec Pro"/>
                <a:ea typeface="Codec Pro"/>
                <a:cs typeface="Codec Pro"/>
                <a:sym typeface="Codec Pro"/>
              </a:rPr>
              <a:t>政策与技术的互补是解决辍学问题的关键路径。欧盟委员会</a:t>
            </a:r>
            <a:r>
              <a:rPr lang="en-US" altLang="zh-CN" b="1" i="1" dirty="0">
                <a:solidFill>
                  <a:srgbClr val="1B131B"/>
                </a:solidFill>
                <a:latin typeface="Codec Pro"/>
                <a:ea typeface="Codec Pro"/>
                <a:cs typeface="Codec Pro"/>
                <a:sym typeface="Codec Pro"/>
              </a:rPr>
              <a:t>2013</a:t>
            </a:r>
            <a:r>
              <a:rPr lang="zh-CN" altLang="en-US" b="1" i="1" dirty="0">
                <a:solidFill>
                  <a:srgbClr val="1B131B"/>
                </a:solidFill>
                <a:latin typeface="Codec Pro"/>
                <a:ea typeface="Codec Pro"/>
                <a:cs typeface="Codec Pro"/>
                <a:sym typeface="Codec Pro"/>
              </a:rPr>
              <a:t>年报告*</a:t>
            </a:r>
            <a:r>
              <a:rPr lang="zh-CN" altLang="en-US" b="1" dirty="0">
                <a:solidFill>
                  <a:srgbClr val="1B131B"/>
                </a:solidFill>
                <a:latin typeface="Codec Pro"/>
                <a:ea typeface="Codec Pro"/>
                <a:cs typeface="Codec Pro"/>
                <a:sym typeface="Codec Pro"/>
              </a:rPr>
              <a:t>指出，弱势群体（低社会经济地位、少数族裔）的辍学问题需通过“学生中心化教育模式”与包容性政策解决，而非限制入学</a:t>
            </a:r>
            <a:endParaRPr lang="zh-CN" altLang="en-US" b="1" dirty="0"/>
          </a:p>
        </p:txBody>
      </p:sp>
      <p:sp>
        <p:nvSpPr>
          <p:cNvPr id="16" name="AutoShape 3" descr="Image result for global school dropout ">
            <a:extLst>
              <a:ext uri="{FF2B5EF4-FFF2-40B4-BE49-F238E27FC236}">
                <a16:creationId xmlns:a16="http://schemas.microsoft.com/office/drawing/2014/main" id="{16B2E8B5-D663-90F0-63B5-49091976791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5" descr="School Dropout: The Pandemic Edition by DG Murray Trust - Issuu">
            <a:extLst>
              <a:ext uri="{FF2B5EF4-FFF2-40B4-BE49-F238E27FC236}">
                <a16:creationId xmlns:a16="http://schemas.microsoft.com/office/drawing/2014/main" id="{267EF4DE-8314-DC41-C2AD-A4994E113906}"/>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476F3C61-2AB6-9BFB-5C27-502679B7DB45}"/>
              </a:ext>
            </a:extLst>
          </p:cNvPr>
          <p:cNvPicPr>
            <a:picLocks noChangeAspect="1"/>
          </p:cNvPicPr>
          <p:nvPr/>
        </p:nvPicPr>
        <p:blipFill>
          <a:blip r:embed="rId8"/>
          <a:stretch>
            <a:fillRect/>
          </a:stretch>
        </p:blipFill>
        <p:spPr>
          <a:xfrm>
            <a:off x="11658600" y="-571500"/>
            <a:ext cx="7134242" cy="8686800"/>
          </a:xfrm>
          <a:prstGeom prst="roundRect">
            <a:avLst>
              <a:gd name="adj" fmla="val 8594"/>
            </a:avLst>
          </a:prstGeom>
          <a:solidFill>
            <a:srgbClr val="FFFFFF">
              <a:shade val="85000"/>
            </a:srgbClr>
          </a:solidFill>
          <a:ln>
            <a:noFill/>
          </a:ln>
          <a:effectLst>
            <a:reflection blurRad="12700" stA="56000" endPos="0" dist="5000" dir="5400000" sy="-100000" algn="bl" rotWithShape="0"/>
          </a:effectLst>
        </p:spPr>
      </p:pic>
      <p:sp>
        <p:nvSpPr>
          <p:cNvPr id="20" name="文本框 19">
            <a:extLst>
              <a:ext uri="{FF2B5EF4-FFF2-40B4-BE49-F238E27FC236}">
                <a16:creationId xmlns:a16="http://schemas.microsoft.com/office/drawing/2014/main" id="{D5AFDA6A-F090-6987-20AD-0F3A3C5E780D}"/>
              </a:ext>
            </a:extLst>
          </p:cNvPr>
          <p:cNvSpPr txBox="1"/>
          <p:nvPr/>
        </p:nvSpPr>
        <p:spPr>
          <a:xfrm>
            <a:off x="11506200" y="8724900"/>
            <a:ext cx="8174466" cy="738664"/>
          </a:xfrm>
          <a:prstGeom prst="rect">
            <a:avLst/>
          </a:prstGeom>
          <a:noFill/>
        </p:spPr>
        <p:txBody>
          <a:bodyPr wrap="square">
            <a:spAutoFit/>
          </a:bodyPr>
          <a:lstStyle/>
          <a:p>
            <a:r>
              <a:rPr lang="en-US" altLang="zh-CN" sz="1200" b="1" i="1" dirty="0">
                <a:solidFill>
                  <a:srgbClr val="0000FF"/>
                </a:solidFill>
                <a:latin typeface="Codec Pro Bold"/>
              </a:rPr>
              <a:t>  </a:t>
            </a:r>
            <a:r>
              <a:rPr lang="en-US" altLang="zh-CN" b="1" i="1" dirty="0">
                <a:solidFill>
                  <a:srgbClr val="0000FF"/>
                </a:solidFill>
                <a:latin typeface="Codec Pro Bold"/>
              </a:rPr>
              <a:t>* </a:t>
            </a:r>
            <a:r>
              <a:rPr lang="en-US" altLang="zh-CN" sz="1200" b="1" i="1" dirty="0">
                <a:solidFill>
                  <a:srgbClr val="0000FF"/>
                </a:solidFill>
                <a:latin typeface="Codec Pro Bold"/>
              </a:rPr>
              <a:t>Quinn, J. Dropout and Completion in Higher Education in Europe among Students from </a:t>
            </a:r>
          </a:p>
          <a:p>
            <a:r>
              <a:rPr lang="en-US" altLang="zh-CN" sz="1200" b="1" i="1" dirty="0">
                <a:solidFill>
                  <a:srgbClr val="0000FF"/>
                </a:solidFill>
                <a:latin typeface="Codec Pro Bold"/>
              </a:rPr>
              <a:t>      Under- Represented Groups; An Independent report authored for the NESET  network of </a:t>
            </a:r>
          </a:p>
          <a:p>
            <a:r>
              <a:rPr lang="en-US" altLang="zh-CN" sz="1200" b="1" i="1" dirty="0">
                <a:solidFill>
                  <a:srgbClr val="0000FF"/>
                </a:solidFill>
                <a:latin typeface="Codec Pro Bold"/>
              </a:rPr>
              <a:t>      experts; European Commission: Brussels, Belgium, 2013. </a:t>
            </a:r>
            <a:endParaRPr lang="zh-CN" altLang="en-US" sz="1200" b="1" i="1" dirty="0">
              <a:solidFill>
                <a:srgbClr val="0000FF"/>
              </a:solidFill>
              <a:latin typeface="Codec Pro Bold"/>
            </a:endParaRPr>
          </a:p>
        </p:txBody>
      </p:sp>
      <p:sp>
        <p:nvSpPr>
          <p:cNvPr id="10" name="灯片编号占位符 9">
            <a:extLst>
              <a:ext uri="{FF2B5EF4-FFF2-40B4-BE49-F238E27FC236}">
                <a16:creationId xmlns:a16="http://schemas.microsoft.com/office/drawing/2014/main" id="{BF0AA6E7-A881-F99C-5D6C-5B93E9667B60}"/>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561446273"/>
              </p:ext>
            </p:extLst>
          </p:nvPr>
        </p:nvGraphicFramePr>
        <p:xfrm>
          <a:off x="8919967" y="1144686"/>
          <a:ext cx="8077200" cy="6924397"/>
        </p:xfrm>
        <a:graphic>
          <a:graphicData uri="http://schemas.openxmlformats.org/drawingml/2006/table">
            <a:tbl>
              <a:tblPr/>
              <a:tblGrid>
                <a:gridCol w="8077200">
                  <a:extLst>
                    <a:ext uri="{9D8B030D-6E8A-4147-A177-3AD203B41FA5}">
                      <a16:colId xmlns:a16="http://schemas.microsoft.com/office/drawing/2014/main" val="20000"/>
                    </a:ext>
                  </a:extLst>
                </a:gridCol>
              </a:tblGrid>
              <a:tr h="981769">
                <a:tc>
                  <a:txBody>
                    <a:bodyPr/>
                    <a:lstStyle/>
                    <a:p>
                      <a:pPr algn="ctr">
                        <a:lnSpc>
                          <a:spcPts val="3639"/>
                        </a:lnSpc>
                        <a:defRPr/>
                      </a:pPr>
                      <a:r>
                        <a:rPr lang="zh-CN" altLang="en-US" sz="2599" b="1" dirty="0">
                          <a:solidFill>
                            <a:schemeClr val="bg1"/>
                          </a:solidFill>
                          <a:latin typeface="Codec Pro Bold"/>
                          <a:ea typeface="Codec Pro Bold"/>
                          <a:cs typeface="Codec Pro Bold"/>
                          <a:sym typeface="Codec Pro Bold"/>
                        </a:rPr>
                        <a:t>数据源：多个互不相交的数据库</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2383705">
                <a:tc>
                  <a:txBody>
                    <a:bodyPr/>
                    <a:lstStyle/>
                    <a:p>
                      <a:pPr algn="ctr">
                        <a:lnSpc>
                          <a:spcPts val="2940"/>
                        </a:lnSpc>
                        <a:defRPr/>
                      </a:pPr>
                      <a:r>
                        <a:rPr lang="en-US" altLang="zh-CN" sz="2100" dirty="0">
                          <a:solidFill>
                            <a:srgbClr val="FFFFFF"/>
                          </a:solidFill>
                          <a:latin typeface="Codec Pro"/>
                          <a:ea typeface="Codec Pro"/>
                          <a:cs typeface="Codec Pro"/>
                          <a:sym typeface="Codec Pro"/>
                        </a:rPr>
                        <a:t>(</a:t>
                      </a:r>
                      <a:r>
                        <a:rPr lang="en-US" altLang="zh-CN" sz="2100" dirty="0" err="1">
                          <a:solidFill>
                            <a:srgbClr val="FFFFFF"/>
                          </a:solidFill>
                          <a:latin typeface="Codec Pro"/>
                          <a:ea typeface="Codec Pro"/>
                          <a:cs typeface="Codec Pro"/>
                          <a:sym typeface="Codec Pro"/>
                        </a:rPr>
                        <a:t>i</a:t>
                      </a:r>
                      <a:r>
                        <a:rPr lang="en-US" altLang="zh-CN" sz="2100" dirty="0">
                          <a:solidFill>
                            <a:srgbClr val="FFFFFF"/>
                          </a:solidFill>
                          <a:latin typeface="Codec Pro"/>
                          <a:ea typeface="Codec Pro"/>
                          <a:cs typeface="Codec Pro"/>
                          <a:sym typeface="Codec Pro"/>
                        </a:rPr>
                        <a:t>) </a:t>
                      </a:r>
                      <a:r>
                        <a:rPr lang="zh-CN" altLang="en-US" sz="2100" dirty="0">
                          <a:solidFill>
                            <a:srgbClr val="FFFFFF"/>
                          </a:solidFill>
                          <a:latin typeface="Codec Pro"/>
                          <a:ea typeface="Codec Pro"/>
                          <a:cs typeface="Codec Pro"/>
                          <a:sym typeface="Codec Pro"/>
                        </a:rPr>
                        <a:t>各高校的学术管理系统（</a:t>
                      </a:r>
                      <a:r>
                        <a:rPr lang="en-US" altLang="zh-CN" sz="2100" dirty="0">
                          <a:solidFill>
                            <a:srgbClr val="FFFFFF"/>
                          </a:solidFill>
                          <a:latin typeface="Codec Pro"/>
                          <a:ea typeface="Codec Pro"/>
                          <a:cs typeface="Codec Pro"/>
                          <a:sym typeface="Codec Pro"/>
                        </a:rPr>
                        <a:t>AMS</a:t>
                      </a:r>
                      <a:r>
                        <a:rPr lang="zh-CN" altLang="en-US" sz="2100" dirty="0">
                          <a:solidFill>
                            <a:srgbClr val="FFFFFF"/>
                          </a:solidFill>
                          <a:latin typeface="Codec Pro"/>
                          <a:ea typeface="Codec Pro"/>
                          <a:cs typeface="Codec Pro"/>
                          <a:sym typeface="Codec Pro"/>
                        </a:rPr>
                        <a:t>）</a:t>
                      </a:r>
                      <a:endParaRPr lang="en-US" altLang="zh-CN" sz="2100" dirty="0">
                        <a:solidFill>
                          <a:srgbClr val="FFFFFF"/>
                        </a:solidFill>
                        <a:latin typeface="Codec Pro"/>
                        <a:ea typeface="Codec Pro"/>
                        <a:cs typeface="Codec Pro"/>
                        <a:sym typeface="Codec Pro"/>
                      </a:endParaRPr>
                    </a:p>
                    <a:p>
                      <a:pPr algn="ctr">
                        <a:lnSpc>
                          <a:spcPts val="2940"/>
                        </a:lnSpc>
                        <a:defRPr/>
                      </a:pPr>
                      <a:r>
                        <a:rPr lang="en-US" altLang="zh-CN" sz="2100" dirty="0">
                          <a:solidFill>
                            <a:srgbClr val="FFFFFF"/>
                          </a:solidFill>
                          <a:latin typeface="Codec Pro"/>
                          <a:ea typeface="Codec Pro"/>
                          <a:cs typeface="Codec Pro"/>
                          <a:sym typeface="Codec Pro"/>
                        </a:rPr>
                        <a:t>(ii) </a:t>
                      </a:r>
                      <a:r>
                        <a:rPr lang="zh-CN" altLang="en-US" sz="2100" dirty="0">
                          <a:solidFill>
                            <a:srgbClr val="FFFFFF"/>
                          </a:solidFill>
                          <a:latin typeface="Codec Pro"/>
                          <a:ea typeface="Codec Pro"/>
                          <a:cs typeface="Codec Pro"/>
                          <a:sym typeface="Codec Pro"/>
                        </a:rPr>
                        <a:t>各高校的教学活动支持系统（</a:t>
                      </a:r>
                      <a:r>
                        <a:rPr lang="en-US" altLang="zh-CN" sz="2100" dirty="0">
                          <a:solidFill>
                            <a:srgbClr val="FFFFFF"/>
                          </a:solidFill>
                          <a:latin typeface="Codec Pro"/>
                          <a:ea typeface="Codec Pro"/>
                          <a:cs typeface="Codec Pro"/>
                          <a:sym typeface="Codec Pro"/>
                        </a:rPr>
                        <a:t>PAE</a:t>
                      </a:r>
                      <a:r>
                        <a:rPr lang="zh-CN" altLang="en-US" sz="2100" dirty="0">
                          <a:solidFill>
                            <a:srgbClr val="FFFFFF"/>
                          </a:solidFill>
                          <a:latin typeface="Codec Pro"/>
                          <a:ea typeface="Codec Pro"/>
                          <a:cs typeface="Codec Pro"/>
                          <a:sym typeface="Codec Pro"/>
                        </a:rPr>
                        <a:t>）</a:t>
                      </a:r>
                      <a:endParaRPr lang="en-US" altLang="zh-CN" sz="2100" dirty="0">
                        <a:solidFill>
                          <a:srgbClr val="FFFFFF"/>
                        </a:solidFill>
                        <a:latin typeface="Codec Pro"/>
                        <a:ea typeface="Codec Pro"/>
                        <a:cs typeface="Codec Pro"/>
                        <a:sym typeface="Codec Pro"/>
                      </a:endParaRPr>
                    </a:p>
                    <a:p>
                      <a:pPr algn="ctr">
                        <a:lnSpc>
                          <a:spcPts val="2940"/>
                        </a:lnSpc>
                        <a:defRPr/>
                      </a:pPr>
                      <a:r>
                        <a:rPr lang="en-US" altLang="zh-CN" sz="2100" dirty="0">
                          <a:solidFill>
                            <a:srgbClr val="FFFFFF"/>
                          </a:solidFill>
                          <a:latin typeface="Codec Pro"/>
                          <a:ea typeface="Codec Pro"/>
                          <a:cs typeface="Codec Pro"/>
                          <a:sym typeface="Codec Pro"/>
                        </a:rPr>
                        <a:t>(iii) </a:t>
                      </a:r>
                      <a:r>
                        <a:rPr lang="zh-CN" altLang="en-US" sz="2100" dirty="0">
                          <a:solidFill>
                            <a:srgbClr val="FFFFFF"/>
                          </a:solidFill>
                          <a:latin typeface="Codec Pro"/>
                          <a:ea typeface="Codec Pro"/>
                          <a:cs typeface="Codec Pro"/>
                          <a:sym typeface="Codec Pro"/>
                        </a:rPr>
                        <a:t>葡萄牙高等教育总司（</a:t>
                      </a:r>
                      <a:r>
                        <a:rPr lang="en-US" altLang="zh-CN" sz="2100" dirty="0">
                          <a:solidFill>
                            <a:srgbClr val="FFFFFF"/>
                          </a:solidFill>
                          <a:latin typeface="Codec Pro"/>
                          <a:ea typeface="Codec Pro"/>
                          <a:cs typeface="Codec Pro"/>
                          <a:sym typeface="Codec Pro"/>
                        </a:rPr>
                        <a:t>DGES</a:t>
                      </a:r>
                      <a:r>
                        <a:rPr lang="zh-CN" altLang="en-US" sz="2100" dirty="0">
                          <a:solidFill>
                            <a:srgbClr val="FFFFFF"/>
                          </a:solidFill>
                          <a:latin typeface="Codec Pro"/>
                          <a:ea typeface="Codec Pro"/>
                          <a:cs typeface="Codec Pro"/>
                          <a:sym typeface="Codec Pro"/>
                        </a:rPr>
                        <a:t>）关于通过国家高等教育入学竞赛（</a:t>
                      </a:r>
                      <a:r>
                        <a:rPr lang="en-US" altLang="zh-CN" sz="2100" dirty="0">
                          <a:solidFill>
                            <a:srgbClr val="FFFFFF"/>
                          </a:solidFill>
                          <a:latin typeface="Codec Pro"/>
                          <a:ea typeface="Codec Pro"/>
                          <a:cs typeface="Codec Pro"/>
                          <a:sym typeface="Codec Pro"/>
                        </a:rPr>
                        <a:t>CNAES</a:t>
                      </a:r>
                      <a:r>
                        <a:rPr lang="zh-CN" altLang="en-US" sz="2100" dirty="0">
                          <a:solidFill>
                            <a:srgbClr val="FFFFFF"/>
                          </a:solidFill>
                          <a:latin typeface="Codec Pro"/>
                          <a:ea typeface="Codec Pro"/>
                          <a:cs typeface="Codec Pro"/>
                          <a:sym typeface="Codec Pro"/>
                        </a:rPr>
                        <a:t>）录取的年度数据</a:t>
                      </a:r>
                      <a:endParaRPr lang="en-US" altLang="zh-CN" sz="2100" dirty="0">
                        <a:solidFill>
                          <a:srgbClr val="FFFFFF"/>
                        </a:solidFill>
                        <a:latin typeface="Codec Pro"/>
                        <a:ea typeface="Codec Pro"/>
                        <a:cs typeface="Codec Pro"/>
                        <a:sym typeface="Codec Pro"/>
                      </a:endParaRPr>
                    </a:p>
                    <a:p>
                      <a:pPr algn="ctr">
                        <a:lnSpc>
                          <a:spcPts val="2940"/>
                        </a:lnSpc>
                        <a:defRPr/>
                      </a:pPr>
                      <a:r>
                        <a:rPr lang="en-US" altLang="zh-CN" sz="2100" dirty="0">
                          <a:solidFill>
                            <a:srgbClr val="FFFFFF"/>
                          </a:solidFill>
                          <a:latin typeface="Codec Pro"/>
                          <a:ea typeface="Codec Pro"/>
                          <a:cs typeface="Codec Pro"/>
                          <a:sym typeface="Codec Pro"/>
                        </a:rPr>
                        <a:t>(iv) </a:t>
                      </a:r>
                      <a:r>
                        <a:rPr lang="zh-CN" altLang="en-US" sz="2100" dirty="0">
                          <a:solidFill>
                            <a:srgbClr val="FFFFFF"/>
                          </a:solidFill>
                          <a:latin typeface="Codec Pro"/>
                          <a:ea typeface="Codec Pro"/>
                          <a:cs typeface="Codec Pro"/>
                          <a:sym typeface="Codec Pro"/>
                        </a:rPr>
                        <a:t>关于宏观经济数据的当代葡萄牙数据库（</a:t>
                      </a:r>
                      <a:r>
                        <a:rPr lang="en-US" altLang="zh-CN" sz="2100" dirty="0">
                          <a:solidFill>
                            <a:srgbClr val="FFFFFF"/>
                          </a:solidFill>
                          <a:latin typeface="Codec Pro"/>
                          <a:ea typeface="Codec Pro"/>
                          <a:cs typeface="Codec Pro"/>
                          <a:sym typeface="Codec Pro"/>
                        </a:rPr>
                        <a:t>PORDATA</a:t>
                      </a:r>
                      <a:r>
                        <a:rPr lang="zh-CN" altLang="en-US" sz="2100" dirty="0">
                          <a:solidFill>
                            <a:srgbClr val="FFFFFF"/>
                          </a:solidFill>
                          <a:latin typeface="Codec Pro"/>
                          <a:ea typeface="Codec Pro"/>
                          <a:cs typeface="Codec Pro"/>
                          <a:sym typeface="Codec Pro"/>
                        </a:rPr>
                        <a:t>）</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r h="991300">
                <a:tc>
                  <a:txBody>
                    <a:bodyPr/>
                    <a:lstStyle/>
                    <a:p>
                      <a:pPr algn="ctr">
                        <a:lnSpc>
                          <a:spcPts val="3639"/>
                        </a:lnSpc>
                        <a:defRPr/>
                      </a:pPr>
                      <a:r>
                        <a:rPr lang="zh-CN" altLang="en-US" sz="2599" b="1" dirty="0">
                          <a:solidFill>
                            <a:schemeClr val="bg1"/>
                          </a:solidFill>
                          <a:latin typeface="Codec Pro Bold"/>
                          <a:ea typeface="Codec Pro Bold"/>
                          <a:cs typeface="Codec Pro Bold"/>
                          <a:sym typeface="Codec Pro Bold"/>
                        </a:rPr>
                        <a:t>数据集简述</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2"/>
                  </a:ext>
                </a:extLst>
              </a:tr>
              <a:tr h="2383705">
                <a:tc>
                  <a:txBody>
                    <a:bodyPr/>
                    <a:lstStyle/>
                    <a:p>
                      <a:pPr algn="ctr">
                        <a:lnSpc>
                          <a:spcPts val="2940"/>
                        </a:lnSpc>
                        <a:defRPr/>
                      </a:pPr>
                      <a:r>
                        <a:rPr lang="zh-CN" altLang="en-US" sz="2100" dirty="0">
                          <a:solidFill>
                            <a:srgbClr val="FFFFFF"/>
                          </a:solidFill>
                          <a:latin typeface="Codec Pro"/>
                          <a:ea typeface="Codec Pro"/>
                          <a:cs typeface="Codec Pro"/>
                          <a:sym typeface="Codec Pro"/>
                        </a:rPr>
                        <a:t>由葡萄牙波塔莱格雷理工学院创建，包含</a:t>
                      </a:r>
                      <a:r>
                        <a:rPr lang="zh-CN" altLang="en-US" sz="2800" b="1" dirty="0">
                          <a:solidFill>
                            <a:srgbClr val="FFFFFF"/>
                          </a:solidFill>
                          <a:latin typeface="Codec Pro"/>
                          <a:ea typeface="Codec Pro"/>
                          <a:cs typeface="Codec Pro"/>
                          <a:sym typeface="Codec Pro"/>
                        </a:rPr>
                        <a:t>欧洲多个高校 </a:t>
                      </a:r>
                      <a:r>
                        <a:rPr lang="en-US" altLang="zh-CN" sz="2100" b="1" dirty="0">
                          <a:solidFill>
                            <a:srgbClr val="FFFFFF"/>
                          </a:solidFill>
                          <a:latin typeface="Codec Pro"/>
                          <a:ea typeface="Codec Pro"/>
                          <a:cs typeface="Codec Pro"/>
                          <a:sym typeface="Codec Pro"/>
                        </a:rPr>
                        <a:t>2008/2009 </a:t>
                      </a:r>
                      <a:r>
                        <a:rPr lang="zh-CN" altLang="en-US" sz="2100" b="1" dirty="0">
                          <a:solidFill>
                            <a:srgbClr val="FFFFFF"/>
                          </a:solidFill>
                          <a:latin typeface="Codec Pro"/>
                          <a:ea typeface="Codec Pro"/>
                          <a:cs typeface="Codec Pro"/>
                          <a:sym typeface="Codec Pro"/>
                        </a:rPr>
                        <a:t>至 </a:t>
                      </a:r>
                      <a:r>
                        <a:rPr lang="en-US" altLang="zh-CN" sz="2100" b="1" dirty="0">
                          <a:solidFill>
                            <a:srgbClr val="FFFFFF"/>
                          </a:solidFill>
                          <a:latin typeface="Codec Pro"/>
                          <a:ea typeface="Codec Pro"/>
                          <a:cs typeface="Codec Pro"/>
                          <a:sym typeface="Codec Pro"/>
                        </a:rPr>
                        <a:t>2018/2019 </a:t>
                      </a:r>
                      <a:r>
                        <a:rPr lang="zh-CN" altLang="en-US" sz="2100" b="1" dirty="0">
                          <a:solidFill>
                            <a:srgbClr val="FFFFFF"/>
                          </a:solidFill>
                          <a:latin typeface="Codec Pro"/>
                          <a:ea typeface="Codec Pro"/>
                          <a:cs typeface="Codec Pro"/>
                          <a:sym typeface="Codec Pro"/>
                        </a:rPr>
                        <a:t>学年</a:t>
                      </a:r>
                      <a:r>
                        <a:rPr lang="zh-CN" altLang="en-US" sz="2100" dirty="0">
                          <a:solidFill>
                            <a:srgbClr val="FFFFFF"/>
                          </a:solidFill>
                          <a:latin typeface="Codec Pro"/>
                          <a:ea typeface="Codec Pro"/>
                          <a:cs typeface="Codec Pro"/>
                          <a:sym typeface="Codec Pro"/>
                        </a:rPr>
                        <a:t>期间注册本科学生的记录。数据集涉及</a:t>
                      </a:r>
                      <a:r>
                        <a:rPr lang="zh-CN" altLang="en-US" sz="2400" dirty="0">
                          <a:solidFill>
                            <a:srgbClr val="FFFFFF"/>
                          </a:solidFill>
                          <a:latin typeface="Codec Pro"/>
                          <a:ea typeface="Codec Pro"/>
                          <a:cs typeface="Codec Pro"/>
                          <a:sym typeface="Codec Pro"/>
                        </a:rPr>
                        <a:t>不同学位的学生</a:t>
                      </a:r>
                      <a:r>
                        <a:rPr lang="zh-CN" altLang="en-US" sz="2100" dirty="0">
                          <a:solidFill>
                            <a:srgbClr val="FFFFFF"/>
                          </a:solidFill>
                          <a:latin typeface="Codec Pro"/>
                          <a:ea typeface="Codec Pro"/>
                          <a:cs typeface="Codec Pro"/>
                          <a:sym typeface="Codec Pro"/>
                        </a:rPr>
                        <a:t>，如农学、设计、社会服务和技术</a:t>
                      </a:r>
                      <a:endParaRPr lang="en-US" altLang="zh-CN" sz="2100" dirty="0">
                        <a:solidFill>
                          <a:srgbClr val="FFFFFF"/>
                        </a:solidFill>
                        <a:latin typeface="Codec Pro"/>
                        <a:ea typeface="Codec Pro"/>
                        <a:cs typeface="Codec Pro"/>
                        <a:sym typeface="Codec Pro"/>
                      </a:endParaRPr>
                    </a:p>
                    <a:p>
                      <a:pPr algn="ctr">
                        <a:lnSpc>
                          <a:spcPts val="2940"/>
                        </a:lnSpc>
                        <a:defRPr/>
                      </a:pPr>
                      <a:endParaRPr lang="en-US" altLang="zh-CN" sz="2100" dirty="0">
                        <a:solidFill>
                          <a:srgbClr val="FFFFFF"/>
                        </a:solidFill>
                        <a:latin typeface="Codec Pro"/>
                        <a:ea typeface="Codec Pro"/>
                        <a:cs typeface="Codec Pro"/>
                        <a:sym typeface="Codec Pro"/>
                      </a:endParaRPr>
                    </a:p>
                    <a:p>
                      <a:pPr algn="ctr">
                        <a:lnSpc>
                          <a:spcPts val="2940"/>
                        </a:lnSpc>
                        <a:defRPr/>
                      </a:pPr>
                      <a:r>
                        <a:rPr lang="zh-CN" altLang="en-US" sz="2100" dirty="0">
                          <a:solidFill>
                            <a:srgbClr val="FFFFFF"/>
                          </a:solidFill>
                          <a:latin typeface="Codec Pro"/>
                          <a:ea typeface="Codec Pro"/>
                          <a:cs typeface="Codec Pro"/>
                          <a:sym typeface="Codec Pro"/>
                        </a:rPr>
                        <a:t>内容包括学生入学时已知的信息（学术路径、人口统计学以及宏观经济和社会经济因素）以及学生的学术表现。</a:t>
                      </a:r>
                      <a:endParaRPr lang="en-US" altLang="zh-CN"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014836" y="2569957"/>
            <a:ext cx="8366899" cy="2415918"/>
          </a:xfrm>
          <a:prstGeom prst="rect">
            <a:avLst/>
          </a:prstGeom>
        </p:spPr>
        <p:txBody>
          <a:bodyPr lIns="0" tIns="0" rIns="0" bIns="0" rtlCol="0" anchor="t">
            <a:spAutoFit/>
          </a:bodyPr>
          <a:lstStyle/>
          <a:p>
            <a:r>
              <a:rPr lang="zh-CN" altLang="en-US" sz="8499" b="1" dirty="0">
                <a:solidFill>
                  <a:srgbClr val="FFFFFF"/>
                </a:solidFill>
                <a:latin typeface="Codec Pro Bold"/>
                <a:ea typeface="Codec Pro Bold"/>
                <a:cs typeface="Codec Pro Bold"/>
                <a:sym typeface="Codec Pro Bold"/>
              </a:rPr>
              <a:t>数据集</a:t>
            </a:r>
            <a:r>
              <a:rPr lang="en-US" altLang="zh-CN" sz="8499" b="1" dirty="0">
                <a:solidFill>
                  <a:srgbClr val="FFFFFF"/>
                </a:solidFill>
                <a:latin typeface="Codec Pro Bold"/>
                <a:ea typeface="Codec Pro Bold"/>
                <a:cs typeface="Codec Pro Bold"/>
                <a:sym typeface="Codec Pro Bold"/>
              </a:rPr>
              <a:t>——</a:t>
            </a:r>
            <a:br>
              <a:rPr lang="en-US" altLang="zh-CN" sz="8499" b="1" dirty="0">
                <a:solidFill>
                  <a:srgbClr val="FFFFFF"/>
                </a:solidFill>
                <a:latin typeface="Codec Pro Bold"/>
                <a:ea typeface="Codec Pro Bold"/>
                <a:cs typeface="Codec Pro Bold"/>
                <a:sym typeface="Codec Pro Bold"/>
              </a:rPr>
            </a:br>
            <a:r>
              <a:rPr lang="en-US" altLang="zh-CN" sz="3600" b="1" dirty="0">
                <a:solidFill>
                  <a:srgbClr val="FFFFFF"/>
                </a:solidFill>
                <a:latin typeface="Codec Pro Bold"/>
                <a:ea typeface="Codec Pro Bold"/>
                <a:cs typeface="Codec Pro Bold"/>
                <a:sym typeface="Codec Pro Bold"/>
              </a:rPr>
              <a:t>Predict Students’ Dropout and Academic Success*</a:t>
            </a:r>
            <a:endParaRPr lang="en-US" sz="8499" b="1" dirty="0">
              <a:solidFill>
                <a:srgbClr val="FFFFFF"/>
              </a:solidFill>
              <a:latin typeface="Codec Pro Bold"/>
              <a:ea typeface="Codec Pro Bold"/>
              <a:cs typeface="Codec Pro Bold"/>
              <a:sym typeface="Codec Pro Bold"/>
            </a:endParaRPr>
          </a:p>
        </p:txBody>
      </p:sp>
      <p:sp>
        <p:nvSpPr>
          <p:cNvPr id="5" name="文本框 4">
            <a:extLst>
              <a:ext uri="{FF2B5EF4-FFF2-40B4-BE49-F238E27FC236}">
                <a16:creationId xmlns:a16="http://schemas.microsoft.com/office/drawing/2014/main" id="{E12FA765-806E-43D6-E816-043E13AF0DAF}"/>
              </a:ext>
            </a:extLst>
          </p:cNvPr>
          <p:cNvSpPr txBox="1"/>
          <p:nvPr/>
        </p:nvSpPr>
        <p:spPr>
          <a:xfrm>
            <a:off x="8562584" y="8334914"/>
            <a:ext cx="8791966" cy="830997"/>
          </a:xfrm>
          <a:prstGeom prst="rect">
            <a:avLst/>
          </a:prstGeom>
          <a:noFill/>
        </p:spPr>
        <p:txBody>
          <a:bodyPr wrap="square">
            <a:spAutoFit/>
          </a:bodyPr>
          <a:lstStyle/>
          <a:p>
            <a:r>
              <a:rPr lang="zh-CN" altLang="en-US" sz="2400" b="1" i="1" dirty="0">
                <a:solidFill>
                  <a:srgbClr val="00B0F0"/>
                </a:solidFill>
                <a:latin typeface="Codec Pro"/>
                <a:ea typeface="Codec Pro"/>
                <a:cs typeface="Codec Pro"/>
                <a:sym typeface="Codec Pro"/>
              </a:rPr>
              <a:t>该数据集同时被开源数据集网站</a:t>
            </a:r>
            <a:r>
              <a:rPr lang="en-US" altLang="zh-CN" sz="2400" b="1" i="1" dirty="0" err="1">
                <a:solidFill>
                  <a:srgbClr val="00B0F0"/>
                </a:solidFill>
                <a:latin typeface="Codec Pro"/>
                <a:ea typeface="Codec Pro"/>
                <a:cs typeface="Codec Pro"/>
                <a:sym typeface="Codec Pro"/>
              </a:rPr>
              <a:t>kaggle</a:t>
            </a:r>
            <a:r>
              <a:rPr lang="zh-CN" altLang="en-US" sz="2400" b="1" i="1" dirty="0">
                <a:solidFill>
                  <a:srgbClr val="00B0F0"/>
                </a:solidFill>
                <a:latin typeface="Codec Pro"/>
                <a:ea typeface="Codec Pro"/>
                <a:cs typeface="Codec Pro"/>
                <a:sym typeface="Codec Pro"/>
              </a:rPr>
              <a:t>记录，我们从</a:t>
            </a:r>
            <a:r>
              <a:rPr lang="en-US" altLang="zh-CN" sz="2400" b="1" i="1" dirty="0" err="1">
                <a:solidFill>
                  <a:srgbClr val="00B0F0"/>
                </a:solidFill>
                <a:latin typeface="Codec Pro"/>
                <a:ea typeface="Codec Pro"/>
                <a:cs typeface="Codec Pro"/>
                <a:sym typeface="Codec Pro"/>
              </a:rPr>
              <a:t>kaggle</a:t>
            </a:r>
            <a:r>
              <a:rPr lang="zh-CN" altLang="en-US" sz="2400" b="1" i="1" dirty="0">
                <a:solidFill>
                  <a:srgbClr val="00B0F0"/>
                </a:solidFill>
                <a:latin typeface="Codec Pro"/>
                <a:ea typeface="Codec Pro"/>
                <a:cs typeface="Codec Pro"/>
                <a:sym typeface="Codec Pro"/>
              </a:rPr>
              <a:t>中获得具体的数据集</a:t>
            </a:r>
            <a:r>
              <a:rPr lang="en-US" altLang="zh-CN" sz="2400" b="1" i="1" dirty="0">
                <a:solidFill>
                  <a:srgbClr val="00B0F0"/>
                </a:solidFill>
                <a:latin typeface="Codec Pro"/>
                <a:ea typeface="Codec Pro"/>
                <a:cs typeface="Codec Pro"/>
                <a:sym typeface="Codec Pro"/>
              </a:rPr>
              <a:t>csv</a:t>
            </a:r>
            <a:r>
              <a:rPr lang="zh-CN" altLang="en-US" sz="2400" b="1" i="1" dirty="0">
                <a:solidFill>
                  <a:srgbClr val="00B0F0"/>
                </a:solidFill>
                <a:latin typeface="Codec Pro"/>
                <a:ea typeface="Codec Pro"/>
                <a:cs typeface="Codec Pro"/>
                <a:sym typeface="Codec Pro"/>
              </a:rPr>
              <a:t>文件，并基于此开展之后的分析研究任务</a:t>
            </a:r>
            <a:endParaRPr lang="zh-CN" altLang="en-US" sz="2400" b="1" i="1" dirty="0">
              <a:solidFill>
                <a:srgbClr val="00B0F0"/>
              </a:solidFill>
              <a:latin typeface="Codec Pro Bold"/>
            </a:endParaRPr>
          </a:p>
        </p:txBody>
      </p:sp>
      <p:sp>
        <p:nvSpPr>
          <p:cNvPr id="4" name="TextBox 8">
            <a:extLst>
              <a:ext uri="{FF2B5EF4-FFF2-40B4-BE49-F238E27FC236}">
                <a16:creationId xmlns:a16="http://schemas.microsoft.com/office/drawing/2014/main" id="{571FB832-53FA-1154-4797-B60EBF9BC445}"/>
              </a:ext>
            </a:extLst>
          </p:cNvPr>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6" name="图片 5">
            <a:extLst>
              <a:ext uri="{FF2B5EF4-FFF2-40B4-BE49-F238E27FC236}">
                <a16:creationId xmlns:a16="http://schemas.microsoft.com/office/drawing/2014/main" id="{D40C226C-0C0D-7958-4E96-D5B6D0D254FB}"/>
              </a:ext>
            </a:extLst>
          </p:cNvPr>
          <p:cNvPicPr>
            <a:picLocks noChangeAspect="1"/>
          </p:cNvPicPr>
          <p:nvPr/>
        </p:nvPicPr>
        <p:blipFill>
          <a:blip r:embed="rId4"/>
          <a:stretch>
            <a:fillRect/>
          </a:stretch>
        </p:blipFill>
        <p:spPr>
          <a:xfrm>
            <a:off x="376734" y="625047"/>
            <a:ext cx="1380132" cy="1427723"/>
          </a:xfrm>
          <a:prstGeom prst="ellipse">
            <a:avLst/>
          </a:prstGeom>
          <a:ln>
            <a:noFill/>
          </a:ln>
          <a:effectLst>
            <a:softEdge rad="0"/>
          </a:effectLst>
        </p:spPr>
      </p:pic>
      <p:sp>
        <p:nvSpPr>
          <p:cNvPr id="13" name="灯片编号占位符 12">
            <a:extLst>
              <a:ext uri="{FF2B5EF4-FFF2-40B4-BE49-F238E27FC236}">
                <a16:creationId xmlns:a16="http://schemas.microsoft.com/office/drawing/2014/main" id="{55D9BEB5-2944-5553-6038-A6115AA76852}"/>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8" name="文本框 7">
            <a:extLst>
              <a:ext uri="{FF2B5EF4-FFF2-40B4-BE49-F238E27FC236}">
                <a16:creationId xmlns:a16="http://schemas.microsoft.com/office/drawing/2014/main" id="{D191B997-B097-6EAC-5C3E-A79E6FC404F3}"/>
              </a:ext>
            </a:extLst>
          </p:cNvPr>
          <p:cNvSpPr txBox="1"/>
          <p:nvPr/>
        </p:nvSpPr>
        <p:spPr>
          <a:xfrm>
            <a:off x="10754727" y="9444442"/>
            <a:ext cx="7177673" cy="553998"/>
          </a:xfrm>
          <a:prstGeom prst="rect">
            <a:avLst/>
          </a:prstGeom>
          <a:noFill/>
        </p:spPr>
        <p:txBody>
          <a:bodyPr wrap="square">
            <a:spAutoFit/>
          </a:bodyPr>
          <a:lstStyle/>
          <a:p>
            <a:r>
              <a:rPr lang="en-US" altLang="zh-CN" sz="1200" b="1" i="1" dirty="0">
                <a:solidFill>
                  <a:schemeClr val="bg1">
                    <a:lumMod val="85000"/>
                  </a:schemeClr>
                </a:solidFill>
                <a:latin typeface="Codec Pro Bold"/>
              </a:rPr>
              <a:t>  </a:t>
            </a:r>
            <a:r>
              <a:rPr lang="en-US" altLang="zh-CN" b="1" i="1" dirty="0">
                <a:solidFill>
                  <a:schemeClr val="bg1">
                    <a:lumMod val="85000"/>
                  </a:schemeClr>
                </a:solidFill>
                <a:latin typeface="Codec Pro Bold"/>
              </a:rPr>
              <a:t>* </a:t>
            </a:r>
            <a:r>
              <a:rPr lang="en-US" altLang="zh-CN" sz="1200" b="1" i="1" dirty="0" err="1">
                <a:solidFill>
                  <a:schemeClr val="bg1">
                    <a:lumMod val="85000"/>
                  </a:schemeClr>
                </a:solidFill>
                <a:latin typeface="Codec Pro Bold"/>
              </a:rPr>
              <a:t>Realinho</a:t>
            </a:r>
            <a:r>
              <a:rPr lang="en-US" altLang="zh-CN" sz="1200" b="1" i="1" dirty="0">
                <a:solidFill>
                  <a:schemeClr val="bg1">
                    <a:lumMod val="85000"/>
                  </a:schemeClr>
                </a:solidFill>
                <a:latin typeface="Codec Pro Bold"/>
              </a:rPr>
              <a:t>, V., Machado, J., Baptista, L., &amp; Martins, M. V. (2022). Predicting Student Dropout and Academic Success. Data, 7(11), 146. https://doi.org/10.3390/data7110146. </a:t>
            </a:r>
            <a:endParaRPr lang="zh-CN" altLang="en-US" sz="1200" b="1" i="1" dirty="0">
              <a:solidFill>
                <a:schemeClr val="bg1">
                  <a:lumMod val="85000"/>
                </a:schemeClr>
              </a:solidFill>
              <a:latin typeface="Codec Pro Bold"/>
            </a:endParaRPr>
          </a:p>
        </p:txBody>
      </p:sp>
    </p:spTree>
    <p:extLst>
      <p:ext uri="{BB962C8B-B14F-4D97-AF65-F5344CB8AC3E}">
        <p14:creationId xmlns:p14="http://schemas.microsoft.com/office/powerpoint/2010/main" val="378724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043516102"/>
              </p:ext>
            </p:extLst>
          </p:nvPr>
        </p:nvGraphicFramePr>
        <p:xfrm>
          <a:off x="9740900" y="647701"/>
          <a:ext cx="6629400" cy="4129723"/>
        </p:xfrm>
        <a:graphic>
          <a:graphicData uri="http://schemas.openxmlformats.org/drawingml/2006/table">
            <a:tbl>
              <a:tblPr/>
              <a:tblGrid>
                <a:gridCol w="6629400">
                  <a:extLst>
                    <a:ext uri="{9D8B030D-6E8A-4147-A177-3AD203B41FA5}">
                      <a16:colId xmlns:a16="http://schemas.microsoft.com/office/drawing/2014/main" val="20000"/>
                    </a:ext>
                  </a:extLst>
                </a:gridCol>
              </a:tblGrid>
              <a:tr h="1238438">
                <a:tc>
                  <a:txBody>
                    <a:bodyPr/>
                    <a:lstStyle/>
                    <a:p>
                      <a:pPr algn="ctr">
                        <a:lnSpc>
                          <a:spcPts val="3639"/>
                        </a:lnSpc>
                        <a:defRPr/>
                      </a:pPr>
                      <a:r>
                        <a:rPr lang="en-US" altLang="zh-CN" sz="2599" b="1" dirty="0">
                          <a:solidFill>
                            <a:schemeClr val="bg1"/>
                          </a:solidFill>
                          <a:latin typeface="Codec Pro Bold"/>
                          <a:ea typeface="Codec Pro Bold"/>
                          <a:cs typeface="Codec Pro Bold"/>
                          <a:sym typeface="Codec Pro Bold"/>
                        </a:rPr>
                        <a:t>4424</a:t>
                      </a:r>
                      <a:r>
                        <a:rPr lang="zh-CN" altLang="en-US" sz="2599" b="1" dirty="0">
                          <a:solidFill>
                            <a:schemeClr val="bg1"/>
                          </a:solidFill>
                          <a:latin typeface="Codec Pro Bold"/>
                          <a:ea typeface="Codec Pro Bold"/>
                          <a:cs typeface="Codec Pro Bold"/>
                          <a:sym typeface="Codec Pro Bold"/>
                        </a:rPr>
                        <a:t>条记录</a:t>
                      </a:r>
                      <a:r>
                        <a:rPr lang="zh-CN" altLang="en-US" sz="2599" b="1" dirty="0">
                          <a:solidFill>
                            <a:srgbClr val="1B131B"/>
                          </a:solidFill>
                          <a:latin typeface="Codec Pro Bold"/>
                          <a:ea typeface="Codec Pro Bold"/>
                          <a:cs typeface="Codec Pro Bold"/>
                          <a:sym typeface="Codec Pro Bold"/>
                        </a:rPr>
                        <a:t>和</a:t>
                      </a:r>
                      <a:r>
                        <a:rPr lang="en-US" altLang="zh-CN" sz="2599" b="1" dirty="0">
                          <a:solidFill>
                            <a:schemeClr val="bg1"/>
                          </a:solidFill>
                          <a:latin typeface="Codec Pro Bold"/>
                          <a:ea typeface="Codec Pro Bold"/>
                          <a:cs typeface="Codec Pro Bold"/>
                          <a:sym typeface="Codec Pro Bold"/>
                        </a:rPr>
                        <a:t>35</a:t>
                      </a:r>
                      <a:r>
                        <a:rPr lang="zh-CN" altLang="en-US" sz="2599" b="1" dirty="0">
                          <a:solidFill>
                            <a:schemeClr val="bg1"/>
                          </a:solidFill>
                          <a:latin typeface="Codec Pro Bold"/>
                          <a:ea typeface="Codec Pro Bold"/>
                          <a:cs typeface="Codec Pro Bold"/>
                          <a:sym typeface="Codec Pro Bold"/>
                        </a:rPr>
                        <a:t>个属性</a:t>
                      </a:r>
                      <a:endParaRPr lang="en-US" altLang="zh-CN" sz="2599" b="1" dirty="0">
                        <a:solidFill>
                          <a:schemeClr val="bg1"/>
                        </a:solidFill>
                        <a:latin typeface="Codec Pro Bold"/>
                        <a:ea typeface="Codec Pro Bold"/>
                        <a:cs typeface="Codec Pro Bold"/>
                        <a:sym typeface="Codec Pro Bold"/>
                      </a:endParaRPr>
                    </a:p>
                    <a:p>
                      <a:pPr algn="ctr">
                        <a:lnSpc>
                          <a:spcPts val="3639"/>
                        </a:lnSpc>
                        <a:defRPr/>
                      </a:pPr>
                      <a:r>
                        <a:rPr lang="zh-CN" altLang="en-US" sz="2599" b="1" dirty="0">
                          <a:solidFill>
                            <a:srgbClr val="1B131B"/>
                          </a:solidFill>
                          <a:latin typeface="Codec Pro Bold"/>
                          <a:ea typeface="Codec Pro Bold"/>
                          <a:cs typeface="Codec Pro Bold"/>
                          <a:sym typeface="Codec Pro Bold"/>
                        </a:rPr>
                        <a:t>从</a:t>
                      </a:r>
                      <a:r>
                        <a:rPr lang="en-US" altLang="zh-CN" sz="2599" b="1" dirty="0">
                          <a:solidFill>
                            <a:schemeClr val="bg1"/>
                          </a:solidFill>
                          <a:latin typeface="Codec Pro Bold"/>
                          <a:ea typeface="Codec Pro Bold"/>
                          <a:cs typeface="Codec Pro Bold"/>
                          <a:sym typeface="Codec Pro Bold"/>
                        </a:rPr>
                        <a:t>6</a:t>
                      </a:r>
                      <a:r>
                        <a:rPr lang="zh-CN" altLang="en-US" sz="2599" b="1" dirty="0">
                          <a:solidFill>
                            <a:schemeClr val="bg1"/>
                          </a:solidFill>
                          <a:latin typeface="Codec Pro Bold"/>
                          <a:ea typeface="Codec Pro Bold"/>
                          <a:cs typeface="Codec Pro Bold"/>
                          <a:sym typeface="Codec Pro Bold"/>
                        </a:rPr>
                        <a:t>个数据维度</a:t>
                      </a:r>
                      <a:r>
                        <a:rPr lang="zh-CN" altLang="en-US" sz="2599" b="1" dirty="0">
                          <a:solidFill>
                            <a:srgbClr val="1B131B"/>
                          </a:solidFill>
                          <a:latin typeface="Codec Pro Bold"/>
                          <a:ea typeface="Codec Pro Bold"/>
                          <a:cs typeface="Codec Pro Bold"/>
                          <a:sym typeface="Codec Pro Bold"/>
                        </a:rPr>
                        <a:t>记录了学生的升学信息</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2800162">
                <a:tc>
                  <a:txBody>
                    <a:bodyPr/>
                    <a:lstStyle/>
                    <a:p>
                      <a:pPr marL="514350" indent="-514350" algn="ctr">
                        <a:lnSpc>
                          <a:spcPts val="3300"/>
                        </a:lnSpc>
                        <a:buFont typeface="+mj-lt"/>
                        <a:buAutoNum type="romanUcPeriod"/>
                        <a:defRPr/>
                      </a:pPr>
                      <a:r>
                        <a:rPr lang="zh-CN" altLang="en-US" sz="2400" b="1" kern="1200" dirty="0">
                          <a:solidFill>
                            <a:srgbClr val="FFFFFF"/>
                          </a:solidFill>
                          <a:latin typeface="Codec Pro"/>
                          <a:ea typeface="Codec Pro"/>
                          <a:cs typeface="Codec Pro"/>
                          <a:sym typeface="Codec Pro"/>
                        </a:rPr>
                        <a:t>人口统计学</a:t>
                      </a:r>
                      <a:r>
                        <a:rPr lang="zh-CN" altLang="en-US" sz="2100" dirty="0">
                          <a:solidFill>
                            <a:srgbClr val="FFFFFF"/>
                          </a:solidFill>
                          <a:latin typeface="Codec Pro"/>
                          <a:ea typeface="Codec Pro"/>
                          <a:cs typeface="Codec Pro"/>
                          <a:sym typeface="Codec Pro"/>
                        </a:rPr>
                        <a:t>数据</a:t>
                      </a:r>
                    </a:p>
                    <a:p>
                      <a:pPr marL="514350" indent="-514350" algn="ctr">
                        <a:lnSpc>
                          <a:spcPts val="3300"/>
                        </a:lnSpc>
                        <a:buFont typeface="+mj-lt"/>
                        <a:buAutoNum type="romanUcPeriod"/>
                        <a:defRPr/>
                      </a:pPr>
                      <a:r>
                        <a:rPr lang="zh-CN" altLang="en-US" sz="2400" b="1" kern="1200" dirty="0">
                          <a:solidFill>
                            <a:srgbClr val="FFFFFF"/>
                          </a:solidFill>
                          <a:latin typeface="Codec Pro"/>
                          <a:ea typeface="Codec Pro"/>
                          <a:cs typeface="Codec Pro"/>
                          <a:sym typeface="Codec Pro"/>
                        </a:rPr>
                        <a:t>社会经济状况</a:t>
                      </a:r>
                      <a:r>
                        <a:rPr lang="zh-CN" altLang="en-US" sz="2100" dirty="0">
                          <a:solidFill>
                            <a:srgbClr val="FFFFFF"/>
                          </a:solidFill>
                          <a:latin typeface="Codec Pro"/>
                          <a:ea typeface="Codec Pro"/>
                          <a:cs typeface="Codec Pro"/>
                          <a:sym typeface="Codec Pro"/>
                        </a:rPr>
                        <a:t>数据属性</a:t>
                      </a:r>
                    </a:p>
                    <a:p>
                      <a:pPr marL="514350" indent="-514350" algn="ctr">
                        <a:lnSpc>
                          <a:spcPts val="3300"/>
                        </a:lnSpc>
                        <a:buFont typeface="+mj-lt"/>
                        <a:buAutoNum type="romanUcPeriod"/>
                        <a:defRPr/>
                      </a:pPr>
                      <a:r>
                        <a:rPr lang="zh-CN" altLang="en-US" sz="2400" b="1" kern="1200" dirty="0">
                          <a:solidFill>
                            <a:srgbClr val="FFFFFF"/>
                          </a:solidFill>
                          <a:latin typeface="Codec Pro"/>
                          <a:ea typeface="Codec Pro"/>
                          <a:cs typeface="Codec Pro"/>
                          <a:sym typeface="Codec Pro"/>
                        </a:rPr>
                        <a:t>宏观经济环境</a:t>
                      </a:r>
                      <a:r>
                        <a:rPr lang="zh-CN" altLang="en-US" sz="2100" dirty="0">
                          <a:solidFill>
                            <a:srgbClr val="FFFFFF"/>
                          </a:solidFill>
                          <a:latin typeface="Codec Pro"/>
                          <a:ea typeface="Codec Pro"/>
                          <a:cs typeface="Codec Pro"/>
                          <a:sym typeface="Codec Pro"/>
                        </a:rPr>
                        <a:t>数据</a:t>
                      </a:r>
                    </a:p>
                    <a:p>
                      <a:pPr marL="514350" indent="-514350" algn="ctr">
                        <a:lnSpc>
                          <a:spcPts val="3300"/>
                        </a:lnSpc>
                        <a:buFont typeface="+mj-lt"/>
                        <a:buAutoNum type="romanUcPeriod"/>
                        <a:defRPr/>
                      </a:pPr>
                      <a:r>
                        <a:rPr lang="zh-CN" altLang="en-US" sz="2100" dirty="0">
                          <a:solidFill>
                            <a:srgbClr val="FFFFFF"/>
                          </a:solidFill>
                          <a:latin typeface="Codec Pro"/>
                          <a:ea typeface="Codec Pro"/>
                          <a:cs typeface="Codec Pro"/>
                          <a:sym typeface="Codec Pro"/>
                        </a:rPr>
                        <a:t>入学注册时的</a:t>
                      </a:r>
                      <a:r>
                        <a:rPr lang="zh-CN" altLang="en-US" sz="2400" b="1" dirty="0">
                          <a:solidFill>
                            <a:srgbClr val="FFFFFF"/>
                          </a:solidFill>
                          <a:latin typeface="Codec Pro"/>
                          <a:ea typeface="Codec Pro"/>
                          <a:cs typeface="Codec Pro"/>
                          <a:sym typeface="Codec Pro"/>
                        </a:rPr>
                        <a:t>学术</a:t>
                      </a:r>
                      <a:r>
                        <a:rPr lang="zh-CN" altLang="en-US" sz="2100" b="0" dirty="0">
                          <a:solidFill>
                            <a:srgbClr val="FFFFFF"/>
                          </a:solidFill>
                          <a:latin typeface="Codec Pro"/>
                          <a:ea typeface="Codec Pro"/>
                          <a:cs typeface="Codec Pro"/>
                          <a:sym typeface="Codec Pro"/>
                        </a:rPr>
                        <a:t>数据</a:t>
                      </a:r>
                    </a:p>
                    <a:p>
                      <a:pPr marL="514350" indent="-514350" algn="ctr" defTabSz="914400" rtl="0" eaLnBrk="1" latinLnBrk="0" hangingPunct="1">
                        <a:lnSpc>
                          <a:spcPts val="3300"/>
                        </a:lnSpc>
                        <a:buFont typeface="+mj-lt"/>
                        <a:buAutoNum type="romanUcPeriod"/>
                        <a:defRPr/>
                      </a:pPr>
                      <a:r>
                        <a:rPr lang="zh-CN" altLang="en-US" sz="2100" dirty="0">
                          <a:solidFill>
                            <a:srgbClr val="FFFFFF"/>
                          </a:solidFill>
                          <a:latin typeface="Codec Pro"/>
                          <a:ea typeface="Codec Pro"/>
                          <a:cs typeface="Codec Pro"/>
                          <a:sym typeface="Codec Pro"/>
                        </a:rPr>
                        <a:t>第一学期结束时的</a:t>
                      </a:r>
                      <a:r>
                        <a:rPr lang="zh-CN" altLang="en-US" sz="2400" b="1" dirty="0">
                          <a:solidFill>
                            <a:srgbClr val="FFFFFF"/>
                          </a:solidFill>
                          <a:latin typeface="Codec Pro"/>
                          <a:ea typeface="Codec Pro"/>
                          <a:cs typeface="Codec Pro"/>
                          <a:sym typeface="Codec Pro"/>
                        </a:rPr>
                        <a:t>学术</a:t>
                      </a:r>
                      <a:r>
                        <a:rPr lang="zh-CN" altLang="en-US" sz="2100" b="0" kern="1200" dirty="0">
                          <a:solidFill>
                            <a:srgbClr val="FFFFFF"/>
                          </a:solidFill>
                          <a:latin typeface="Codec Pro"/>
                          <a:ea typeface="Codec Pro"/>
                          <a:cs typeface="Codec Pro"/>
                          <a:sym typeface="Codec Pro"/>
                        </a:rPr>
                        <a:t>数据</a:t>
                      </a:r>
                      <a:endParaRPr lang="en-US" altLang="zh-CN" sz="2100" b="0" kern="1200" dirty="0">
                        <a:solidFill>
                          <a:srgbClr val="FFFFFF"/>
                        </a:solidFill>
                        <a:latin typeface="Codec Pro"/>
                        <a:ea typeface="Codec Pro"/>
                        <a:cs typeface="Codec Pro"/>
                        <a:sym typeface="Codec Pro"/>
                      </a:endParaRPr>
                    </a:p>
                    <a:p>
                      <a:pPr marL="514350" indent="-514350" algn="ctr">
                        <a:lnSpc>
                          <a:spcPts val="3300"/>
                        </a:lnSpc>
                        <a:buFont typeface="+mj-lt"/>
                        <a:buAutoNum type="romanUcPeriod"/>
                        <a:defRPr/>
                      </a:pPr>
                      <a:r>
                        <a:rPr lang="zh-CN" altLang="en-US" sz="2100" dirty="0">
                          <a:solidFill>
                            <a:srgbClr val="FFFFFF"/>
                          </a:solidFill>
                          <a:latin typeface="Codec Pro"/>
                          <a:ea typeface="Codec Pro"/>
                          <a:cs typeface="Codec Pro"/>
                          <a:sym typeface="Codec Pro"/>
                        </a:rPr>
                        <a:t>第二学期结束时的</a:t>
                      </a:r>
                      <a:r>
                        <a:rPr lang="zh-CN" altLang="en-US" sz="2400" b="1" dirty="0">
                          <a:solidFill>
                            <a:srgbClr val="FFFFFF"/>
                          </a:solidFill>
                          <a:latin typeface="Codec Pro"/>
                          <a:ea typeface="Codec Pro"/>
                          <a:cs typeface="Codec Pro"/>
                          <a:sym typeface="Codec Pro"/>
                        </a:rPr>
                        <a:t>学术</a:t>
                      </a:r>
                      <a:r>
                        <a:rPr lang="zh-CN" altLang="en-US" sz="2100" b="0" kern="1200" dirty="0">
                          <a:solidFill>
                            <a:srgbClr val="FFFFFF"/>
                          </a:solidFill>
                          <a:latin typeface="Codec Pro"/>
                          <a:ea typeface="Codec Pro"/>
                          <a:cs typeface="Codec Pro"/>
                          <a:sym typeface="Codec Pro"/>
                        </a:rPr>
                        <a:t>数据</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TextBox 7"/>
          <p:cNvSpPr txBox="1"/>
          <p:nvPr/>
        </p:nvSpPr>
        <p:spPr>
          <a:xfrm>
            <a:off x="1014836" y="2569957"/>
            <a:ext cx="8366899" cy="2415918"/>
          </a:xfrm>
          <a:prstGeom prst="rect">
            <a:avLst/>
          </a:prstGeom>
        </p:spPr>
        <p:txBody>
          <a:bodyPr lIns="0" tIns="0" rIns="0" bIns="0" rtlCol="0" anchor="t">
            <a:spAutoFit/>
          </a:bodyPr>
          <a:lstStyle/>
          <a:p>
            <a:r>
              <a:rPr lang="zh-CN" altLang="en-US" sz="8499" b="1" dirty="0">
                <a:solidFill>
                  <a:srgbClr val="FFFFFF"/>
                </a:solidFill>
                <a:latin typeface="Codec Pro Bold"/>
                <a:ea typeface="Codec Pro Bold"/>
                <a:cs typeface="Codec Pro Bold"/>
                <a:sym typeface="Codec Pro Bold"/>
              </a:rPr>
              <a:t>数据集</a:t>
            </a:r>
            <a:r>
              <a:rPr lang="en-US" altLang="zh-CN" sz="8499" b="1" dirty="0">
                <a:solidFill>
                  <a:srgbClr val="FFFFFF"/>
                </a:solidFill>
                <a:latin typeface="Codec Pro Bold"/>
                <a:ea typeface="Codec Pro Bold"/>
                <a:cs typeface="Codec Pro Bold"/>
                <a:sym typeface="Codec Pro Bold"/>
              </a:rPr>
              <a:t>——</a:t>
            </a:r>
            <a:br>
              <a:rPr lang="en-US" altLang="zh-CN" sz="8499" b="1" dirty="0">
                <a:solidFill>
                  <a:srgbClr val="FFFFFF"/>
                </a:solidFill>
                <a:latin typeface="Codec Pro Bold"/>
                <a:ea typeface="Codec Pro Bold"/>
                <a:cs typeface="Codec Pro Bold"/>
                <a:sym typeface="Codec Pro Bold"/>
              </a:rPr>
            </a:br>
            <a:r>
              <a:rPr lang="en-US" altLang="zh-CN" sz="3600" b="1" dirty="0">
                <a:solidFill>
                  <a:srgbClr val="FFFFFF"/>
                </a:solidFill>
                <a:latin typeface="Codec Pro Bold"/>
                <a:ea typeface="Codec Pro Bold"/>
                <a:cs typeface="Codec Pro Bold"/>
                <a:sym typeface="Codec Pro Bold"/>
              </a:rPr>
              <a:t>Predict Students’ Dropout and Academic Success</a:t>
            </a:r>
            <a:endParaRPr lang="en-US" sz="8499" b="1" dirty="0">
              <a:solidFill>
                <a:srgbClr val="FFFFFF"/>
              </a:solidFill>
              <a:latin typeface="Codec Pro Bold"/>
              <a:ea typeface="Codec Pro Bold"/>
              <a:cs typeface="Codec Pro Bold"/>
              <a:sym typeface="Codec Pro Bold"/>
            </a:endParaRPr>
          </a:p>
        </p:txBody>
      </p:sp>
      <p:pic>
        <p:nvPicPr>
          <p:cNvPr id="4" name="图片 3">
            <a:extLst>
              <a:ext uri="{FF2B5EF4-FFF2-40B4-BE49-F238E27FC236}">
                <a16:creationId xmlns:a16="http://schemas.microsoft.com/office/drawing/2014/main" id="{AA53C9EA-5FE6-255A-302A-25C09EC1BC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25478" y="4789044"/>
            <a:ext cx="6620759" cy="5132831"/>
          </a:xfrm>
          <a:prstGeom prst="rect">
            <a:avLst/>
          </a:prstGeom>
          <a:ln w="19050">
            <a:solidFill>
              <a:srgbClr val="2667FF"/>
            </a:solidFill>
          </a:ln>
        </p:spPr>
      </p:pic>
      <p:sp>
        <p:nvSpPr>
          <p:cNvPr id="5" name="TextBox 8">
            <a:extLst>
              <a:ext uri="{FF2B5EF4-FFF2-40B4-BE49-F238E27FC236}">
                <a16:creationId xmlns:a16="http://schemas.microsoft.com/office/drawing/2014/main" id="{4B5DFDA8-0800-A36D-9A62-37F753A7F701}"/>
              </a:ext>
            </a:extLst>
          </p:cNvPr>
          <p:cNvSpPr txBox="1"/>
          <p:nvPr/>
        </p:nvSpPr>
        <p:spPr>
          <a:xfrm>
            <a:off x="1991589" y="1100246"/>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Group 13</a:t>
            </a:r>
          </a:p>
        </p:txBody>
      </p:sp>
      <p:pic>
        <p:nvPicPr>
          <p:cNvPr id="6" name="图片 5">
            <a:extLst>
              <a:ext uri="{FF2B5EF4-FFF2-40B4-BE49-F238E27FC236}">
                <a16:creationId xmlns:a16="http://schemas.microsoft.com/office/drawing/2014/main" id="{9BB4613A-1963-8289-C232-456FC091E1D8}"/>
              </a:ext>
            </a:extLst>
          </p:cNvPr>
          <p:cNvPicPr>
            <a:picLocks noChangeAspect="1"/>
          </p:cNvPicPr>
          <p:nvPr/>
        </p:nvPicPr>
        <p:blipFill>
          <a:blip r:embed="rId6"/>
          <a:stretch>
            <a:fillRect/>
          </a:stretch>
        </p:blipFill>
        <p:spPr>
          <a:xfrm>
            <a:off x="376734" y="625047"/>
            <a:ext cx="1380132" cy="1427723"/>
          </a:xfrm>
          <a:prstGeom prst="ellipse">
            <a:avLst/>
          </a:prstGeom>
          <a:ln>
            <a:noFill/>
          </a:ln>
          <a:effectLst>
            <a:softEdge rad="0"/>
          </a:effectLst>
        </p:spPr>
      </p:pic>
      <p:sp>
        <p:nvSpPr>
          <p:cNvPr id="13" name="灯片编号占位符 12">
            <a:extLst>
              <a:ext uri="{FF2B5EF4-FFF2-40B4-BE49-F238E27FC236}">
                <a16:creationId xmlns:a16="http://schemas.microsoft.com/office/drawing/2014/main" id="{491DF8E8-B593-23A8-41ED-63E701497FCC}"/>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48673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3429846" y="427693"/>
            <a:ext cx="11428307" cy="1064394"/>
          </a:xfrm>
          <a:prstGeom prst="rect">
            <a:avLst/>
          </a:prstGeom>
        </p:spPr>
        <p:txBody>
          <a:bodyPr lIns="0" tIns="0" rIns="0" bIns="0" rtlCol="0" anchor="t">
            <a:spAutoFit/>
          </a:bodyPr>
          <a:lstStyle/>
          <a:p>
            <a:pPr algn="ctr">
              <a:lnSpc>
                <a:spcPts val="8250"/>
              </a:lnSpc>
            </a:pPr>
            <a:r>
              <a:rPr lang="zh-CN" altLang="en-US" sz="7500" b="1" dirty="0">
                <a:solidFill>
                  <a:srgbClr val="FFFFFF"/>
                </a:solidFill>
                <a:latin typeface="Codec Pro Bold"/>
                <a:ea typeface="微软雅黑" panose="020B0503020204020204" pitchFamily="34" charset="-122"/>
                <a:cs typeface="Codec Pro Bold"/>
                <a:sym typeface="Codec Pro Bold"/>
              </a:rPr>
              <a:t>数据</a:t>
            </a:r>
            <a:r>
              <a:rPr lang="en-US" sz="7500" b="1" dirty="0">
                <a:solidFill>
                  <a:srgbClr val="FFFFFF"/>
                </a:solidFill>
                <a:latin typeface="Codec Pro Bold"/>
                <a:ea typeface="微软雅黑" panose="020B0503020204020204" pitchFamily="34" charset="-122"/>
                <a:cs typeface="Codec Pro Bold"/>
                <a:sym typeface="Codec Pro Bold"/>
              </a:rPr>
              <a:t> </a:t>
            </a:r>
            <a:r>
              <a:rPr lang="zh-CN" altLang="en-US" sz="7500" b="1" dirty="0">
                <a:solidFill>
                  <a:srgbClr val="2667FF"/>
                </a:solidFill>
                <a:latin typeface="Codec Pro Bold"/>
                <a:ea typeface="微软雅黑" panose="020B0503020204020204" pitchFamily="34" charset="-122"/>
                <a:cs typeface="Codec Pro Bold"/>
                <a:sym typeface="Codec Pro Bold"/>
              </a:rPr>
              <a:t>预处理</a:t>
            </a:r>
            <a:endParaRPr lang="en-US" sz="7500" b="1" dirty="0">
              <a:solidFill>
                <a:srgbClr val="2667FF"/>
              </a:solidFill>
              <a:latin typeface="Codec Pro Bold"/>
              <a:ea typeface="微软雅黑" panose="020B0503020204020204" pitchFamily="34" charset="-122"/>
              <a:cs typeface="Codec Pro Bold"/>
              <a:sym typeface="Codec Pro Bold"/>
            </a:endParaRPr>
          </a:p>
        </p:txBody>
      </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3">
              <a:alphaModFix amt="13000"/>
              <a:extLst>
                <a:ext uri="{96DAC541-7B7A-43D3-8B79-37D633B846F1}">
                  <asvg:svgBlip xmlns:asvg="http://schemas.microsoft.com/office/drawing/2016/SVG/main" r:embed="rId4"/>
                </a:ext>
              </a:extLst>
            </a:blip>
            <a:stretch>
              <a:fillRect/>
            </a:stretch>
          </a:blipFill>
        </p:spPr>
        <p:txBody>
          <a:bodyPr/>
          <a:lstStyle/>
          <a:p>
            <a:endParaRPr lang="zh-CN" altLang="en-US" dirty="0"/>
          </a:p>
        </p:txBody>
      </p:sp>
      <p:grpSp>
        <p:nvGrpSpPr>
          <p:cNvPr id="6" name="Group 6"/>
          <p:cNvGrpSpPr/>
          <p:nvPr/>
        </p:nvGrpSpPr>
        <p:grpSpPr>
          <a:xfrm>
            <a:off x="562743" y="5595988"/>
            <a:ext cx="3393583" cy="1091098"/>
            <a:chOff x="0" y="-57198"/>
            <a:chExt cx="821369" cy="316161"/>
          </a:xfrm>
        </p:grpSpPr>
        <p:sp>
          <p:nvSpPr>
            <p:cNvPr id="7" name="Freeform 7"/>
            <p:cNvSpPr/>
            <p:nvPr/>
          </p:nvSpPr>
          <p:spPr>
            <a:xfrm>
              <a:off x="0" y="0"/>
              <a:ext cx="821369" cy="230436"/>
            </a:xfrm>
            <a:custGeom>
              <a:avLst/>
              <a:gdLst/>
              <a:ahLst/>
              <a:cxnLst/>
              <a:rect l="l" t="t" r="r" b="b"/>
              <a:pathLst>
                <a:path w="821369" h="230436">
                  <a:moveTo>
                    <a:pt x="31939" y="0"/>
                  </a:moveTo>
                  <a:lnTo>
                    <a:pt x="789430" y="0"/>
                  </a:lnTo>
                  <a:cubicBezTo>
                    <a:pt x="807070" y="0"/>
                    <a:pt x="821369" y="14299"/>
                    <a:pt x="821369" y="31939"/>
                  </a:cubicBezTo>
                  <a:lnTo>
                    <a:pt x="821369" y="198497"/>
                  </a:lnTo>
                  <a:cubicBezTo>
                    <a:pt x="821369" y="216136"/>
                    <a:pt x="807070" y="230436"/>
                    <a:pt x="789430" y="230436"/>
                  </a:cubicBezTo>
                  <a:lnTo>
                    <a:pt x="31939" y="230436"/>
                  </a:lnTo>
                  <a:cubicBezTo>
                    <a:pt x="14299" y="230436"/>
                    <a:pt x="0" y="216136"/>
                    <a:pt x="0" y="198497"/>
                  </a:cubicBezTo>
                  <a:lnTo>
                    <a:pt x="0" y="31939"/>
                  </a:lnTo>
                  <a:cubicBezTo>
                    <a:pt x="0" y="14299"/>
                    <a:pt x="14299" y="0"/>
                    <a:pt x="31939" y="0"/>
                  </a:cubicBezTo>
                  <a:close/>
                </a:path>
              </a:pathLst>
            </a:custGeom>
            <a:solidFill>
              <a:srgbClr val="2667FF"/>
            </a:solidFill>
          </p:spPr>
        </p:sp>
        <p:sp>
          <p:nvSpPr>
            <p:cNvPr id="8" name="TextBox 8"/>
            <p:cNvSpPr txBox="1"/>
            <p:nvPr/>
          </p:nvSpPr>
          <p:spPr>
            <a:xfrm>
              <a:off x="0" y="-57198"/>
              <a:ext cx="821369" cy="316161"/>
            </a:xfrm>
            <a:prstGeom prst="rect">
              <a:avLst/>
            </a:prstGeom>
          </p:spPr>
          <p:txBody>
            <a:bodyPr lIns="254000" tIns="254000" rIns="254000" bIns="254000" rtlCol="0" anchor="ctr"/>
            <a:lstStyle/>
            <a:p>
              <a:pPr algn="ctr">
                <a:lnSpc>
                  <a:spcPts val="3499"/>
                </a:lnSpc>
              </a:pPr>
              <a:r>
                <a:rPr lang="zh-CN" altLang="en-US" sz="2499" b="1" dirty="0">
                  <a:solidFill>
                    <a:srgbClr val="FFFFFF"/>
                  </a:solidFill>
                  <a:latin typeface="Codec Pro Bold"/>
                  <a:ea typeface="Codec Pro Bold"/>
                  <a:cs typeface="Codec Pro Bold"/>
                  <a:sym typeface="Codec Pro Bold"/>
                </a:rPr>
                <a:t>数据缺失</a:t>
              </a:r>
              <a:endParaRPr lang="en-US" sz="2499" b="1" dirty="0">
                <a:solidFill>
                  <a:srgbClr val="FFFFFF"/>
                </a:solidFill>
                <a:latin typeface="Codec Pro Bold"/>
                <a:ea typeface="Codec Pro Bold"/>
                <a:cs typeface="Codec Pro Bold"/>
                <a:sym typeface="Codec Pro Bold"/>
              </a:endParaRPr>
            </a:p>
          </p:txBody>
        </p:sp>
      </p:grpSp>
      <p:grpSp>
        <p:nvGrpSpPr>
          <p:cNvPr id="9" name="Group 9"/>
          <p:cNvGrpSpPr/>
          <p:nvPr/>
        </p:nvGrpSpPr>
        <p:grpSpPr>
          <a:xfrm>
            <a:off x="6088381" y="7896092"/>
            <a:ext cx="7186938" cy="921669"/>
            <a:chOff x="0" y="-54473"/>
            <a:chExt cx="815691" cy="316161"/>
          </a:xfrm>
        </p:grpSpPr>
        <p:sp>
          <p:nvSpPr>
            <p:cNvPr id="10" name="Freeform 10"/>
            <p:cNvSpPr/>
            <p:nvPr/>
          </p:nvSpPr>
          <p:spPr>
            <a:xfrm>
              <a:off x="0" y="0"/>
              <a:ext cx="806552" cy="230436"/>
            </a:xfrm>
            <a:custGeom>
              <a:avLst/>
              <a:gdLst/>
              <a:ahLst/>
              <a:cxnLst/>
              <a:rect l="l" t="t" r="r" b="b"/>
              <a:pathLst>
                <a:path w="806552" h="230436">
                  <a:moveTo>
                    <a:pt x="32526" y="0"/>
                  </a:moveTo>
                  <a:lnTo>
                    <a:pt x="774026" y="0"/>
                  </a:lnTo>
                  <a:cubicBezTo>
                    <a:pt x="791990" y="0"/>
                    <a:pt x="806552" y="14562"/>
                    <a:pt x="806552" y="32526"/>
                  </a:cubicBezTo>
                  <a:lnTo>
                    <a:pt x="806552" y="197910"/>
                  </a:lnTo>
                  <a:cubicBezTo>
                    <a:pt x="806552" y="206536"/>
                    <a:pt x="803125" y="214809"/>
                    <a:pt x="797025" y="220909"/>
                  </a:cubicBezTo>
                  <a:cubicBezTo>
                    <a:pt x="790926" y="227009"/>
                    <a:pt x="782653" y="230436"/>
                    <a:pt x="774026" y="230436"/>
                  </a:cubicBezTo>
                  <a:lnTo>
                    <a:pt x="32526" y="230436"/>
                  </a:lnTo>
                  <a:cubicBezTo>
                    <a:pt x="23899" y="230436"/>
                    <a:pt x="15626" y="227009"/>
                    <a:pt x="9527" y="220909"/>
                  </a:cubicBezTo>
                  <a:cubicBezTo>
                    <a:pt x="3427" y="214809"/>
                    <a:pt x="0" y="206536"/>
                    <a:pt x="0" y="19791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1" name="TextBox 11"/>
            <p:cNvSpPr txBox="1"/>
            <p:nvPr/>
          </p:nvSpPr>
          <p:spPr>
            <a:xfrm>
              <a:off x="9139" y="-54473"/>
              <a:ext cx="806552" cy="316161"/>
            </a:xfrm>
            <a:prstGeom prst="rect">
              <a:avLst/>
            </a:prstGeom>
          </p:spPr>
          <p:txBody>
            <a:bodyPr lIns="254000" tIns="254000" rIns="254000" bIns="254000" rtlCol="0" anchor="ctr"/>
            <a:lstStyle/>
            <a:p>
              <a:pPr algn="ctr">
                <a:lnSpc>
                  <a:spcPts val="3499"/>
                </a:lnSpc>
              </a:pPr>
              <a:r>
                <a:rPr lang="zh-CN" altLang="en-US" sz="2499" b="1" dirty="0">
                  <a:solidFill>
                    <a:srgbClr val="FFFFFF"/>
                  </a:solidFill>
                  <a:latin typeface="Codec Pro Bold"/>
                  <a:ea typeface="Codec Pro Bold"/>
                  <a:cs typeface="Codec Pro Bold"/>
                  <a:sym typeface="Codec Pro Bold"/>
                </a:rPr>
                <a:t>数据异常</a:t>
              </a:r>
              <a:endParaRPr lang="en-US" sz="2499" b="1" dirty="0">
                <a:solidFill>
                  <a:srgbClr val="FFFFFF"/>
                </a:solidFill>
                <a:latin typeface="Codec Pro Bold"/>
                <a:ea typeface="Codec Pro Bold"/>
                <a:cs typeface="Codec Pro Bold"/>
                <a:sym typeface="Codec Pro Bold"/>
              </a:endParaRPr>
            </a:p>
          </p:txBody>
        </p:sp>
      </p:grpSp>
      <p:grpSp>
        <p:nvGrpSpPr>
          <p:cNvPr id="15" name="Group 15"/>
          <p:cNvGrpSpPr/>
          <p:nvPr/>
        </p:nvGrpSpPr>
        <p:grpSpPr>
          <a:xfrm>
            <a:off x="14090980" y="1202469"/>
            <a:ext cx="3332363" cy="1064395"/>
            <a:chOff x="0" y="-49890"/>
            <a:chExt cx="806552" cy="316161"/>
          </a:xfrm>
        </p:grpSpPr>
        <p:sp>
          <p:nvSpPr>
            <p:cNvPr id="16" name="Freeform 16"/>
            <p:cNvSpPr/>
            <p:nvPr/>
          </p:nvSpPr>
          <p:spPr>
            <a:xfrm>
              <a:off x="0" y="0"/>
              <a:ext cx="806552" cy="230436"/>
            </a:xfrm>
            <a:custGeom>
              <a:avLst/>
              <a:gdLst/>
              <a:ahLst/>
              <a:cxnLst/>
              <a:rect l="l" t="t" r="r" b="b"/>
              <a:pathLst>
                <a:path w="806552" h="230436">
                  <a:moveTo>
                    <a:pt x="32526" y="0"/>
                  </a:moveTo>
                  <a:lnTo>
                    <a:pt x="774026" y="0"/>
                  </a:lnTo>
                  <a:cubicBezTo>
                    <a:pt x="791990" y="0"/>
                    <a:pt x="806552" y="14562"/>
                    <a:pt x="806552" y="32526"/>
                  </a:cubicBezTo>
                  <a:lnTo>
                    <a:pt x="806552" y="197910"/>
                  </a:lnTo>
                  <a:cubicBezTo>
                    <a:pt x="806552" y="206536"/>
                    <a:pt x="803125" y="214809"/>
                    <a:pt x="797025" y="220909"/>
                  </a:cubicBezTo>
                  <a:cubicBezTo>
                    <a:pt x="790926" y="227009"/>
                    <a:pt x="782653" y="230436"/>
                    <a:pt x="774026" y="230436"/>
                  </a:cubicBezTo>
                  <a:lnTo>
                    <a:pt x="32526" y="230436"/>
                  </a:lnTo>
                  <a:cubicBezTo>
                    <a:pt x="23899" y="230436"/>
                    <a:pt x="15626" y="227009"/>
                    <a:pt x="9527" y="220909"/>
                  </a:cubicBezTo>
                  <a:cubicBezTo>
                    <a:pt x="3427" y="214809"/>
                    <a:pt x="0" y="206536"/>
                    <a:pt x="0" y="19791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7" name="TextBox 17"/>
            <p:cNvSpPr txBox="1"/>
            <p:nvPr/>
          </p:nvSpPr>
          <p:spPr>
            <a:xfrm>
              <a:off x="0" y="-49890"/>
              <a:ext cx="806552" cy="316161"/>
            </a:xfrm>
            <a:prstGeom prst="rect">
              <a:avLst/>
            </a:prstGeom>
          </p:spPr>
          <p:txBody>
            <a:bodyPr lIns="254000" tIns="254000" rIns="254000" bIns="254000" rtlCol="0" anchor="ctr"/>
            <a:lstStyle/>
            <a:p>
              <a:pPr algn="ctr">
                <a:lnSpc>
                  <a:spcPts val="3499"/>
                </a:lnSpc>
              </a:pPr>
              <a:r>
                <a:rPr lang="zh-CN" altLang="en-US" sz="2499" b="1" dirty="0">
                  <a:solidFill>
                    <a:srgbClr val="FFFFFF"/>
                  </a:solidFill>
                  <a:latin typeface="Codec Pro Bold"/>
                  <a:ea typeface="Codec Pro Bold"/>
                  <a:cs typeface="Codec Pro Bold"/>
                  <a:sym typeface="Codec Pro Bold"/>
                </a:rPr>
                <a:t>数据清洗</a:t>
              </a:r>
              <a:endParaRPr lang="en-US" sz="2499" b="1" dirty="0">
                <a:solidFill>
                  <a:srgbClr val="FFFFFF"/>
                </a:solidFill>
                <a:latin typeface="Codec Pro Bold"/>
                <a:ea typeface="Codec Pro Bold"/>
                <a:cs typeface="Codec Pro Bold"/>
                <a:sym typeface="Codec Pro Bold"/>
              </a:endParaRPr>
            </a:p>
          </p:txBody>
        </p:sp>
      </p:grpSp>
      <p:sp>
        <p:nvSpPr>
          <p:cNvPr id="21" name="TextBox 21"/>
          <p:cNvSpPr txBox="1"/>
          <p:nvPr/>
        </p:nvSpPr>
        <p:spPr>
          <a:xfrm>
            <a:off x="562743" y="6698087"/>
            <a:ext cx="3393583" cy="1825628"/>
          </a:xfrm>
          <a:prstGeom prst="rect">
            <a:avLst/>
          </a:prstGeom>
        </p:spPr>
        <p:txBody>
          <a:bodyPr lIns="0" tIns="0" rIns="0" bIns="0" rtlCol="0" anchor="t">
            <a:spAutoFit/>
          </a:bodyPr>
          <a:lstStyle/>
          <a:p>
            <a:pPr algn="ctr">
              <a:lnSpc>
                <a:spcPts val="2940"/>
              </a:lnSpc>
            </a:pPr>
            <a:r>
              <a:rPr lang="zh-CN" altLang="en-US" sz="2000" dirty="0">
                <a:solidFill>
                  <a:srgbClr val="FFFFFF"/>
                </a:solidFill>
                <a:latin typeface="Codec Pro"/>
                <a:ea typeface="微软雅黑" panose="020B0503020204020204" pitchFamily="34" charset="-122"/>
                <a:cs typeface="Calibri" panose="020F0502020204030204" pitchFamily="34" charset="0"/>
                <a:sym typeface="Codec Pro"/>
              </a:rPr>
              <a:t>通过 </a:t>
            </a:r>
            <a:r>
              <a:rPr lang="en-US" altLang="zh-CN" sz="2000" dirty="0">
                <a:solidFill>
                  <a:srgbClr val="FFFFFF"/>
                </a:solidFill>
                <a:latin typeface="Codec Pro"/>
                <a:ea typeface="Calibri" panose="020F0502020204030204" pitchFamily="34" charset="0"/>
                <a:cs typeface="Calibri" panose="020F0502020204030204" pitchFamily="34" charset="0"/>
                <a:sym typeface="Codec Pro"/>
              </a:rPr>
              <a:t>pandas </a:t>
            </a:r>
            <a:r>
              <a:rPr lang="zh-CN" altLang="en-US" sz="2000" dirty="0">
                <a:solidFill>
                  <a:srgbClr val="FFFFFF"/>
                </a:solidFill>
                <a:latin typeface="Codec Pro"/>
                <a:ea typeface="微软雅黑" panose="020B0503020204020204" pitchFamily="34" charset="-122"/>
                <a:cs typeface="Calibri" panose="020F0502020204030204" pitchFamily="34" charset="0"/>
                <a:sym typeface="Codec Pro"/>
              </a:rPr>
              <a:t>库的缺失值统计方法，在原始数据集中包括</a:t>
            </a:r>
            <a:r>
              <a:rPr lang="zh-CN" altLang="en-US" sz="1400" dirty="0">
                <a:solidFill>
                  <a:srgbClr val="FFFFFF"/>
                </a:solidFill>
                <a:latin typeface="Codec Pro"/>
                <a:ea typeface="微软雅黑" panose="020B0503020204020204" pitchFamily="34" charset="-122"/>
                <a:cs typeface="Calibri" panose="020F0502020204030204" pitchFamily="34" charset="0"/>
                <a:sym typeface="Codec Pro"/>
              </a:rPr>
              <a:t>个人基本信息、家庭背景、学业表现、经济信息、宏观经济特征以及目标变量</a:t>
            </a:r>
            <a:r>
              <a:rPr lang="zh-CN" altLang="en-US" sz="2000" dirty="0">
                <a:solidFill>
                  <a:srgbClr val="FFFFFF"/>
                </a:solidFill>
                <a:latin typeface="Codec Pro"/>
                <a:ea typeface="微软雅黑" panose="020B0503020204020204" pitchFamily="34" charset="-122"/>
                <a:cs typeface="Calibri" panose="020F0502020204030204" pitchFamily="34" charset="0"/>
                <a:sym typeface="Codec Pro"/>
              </a:rPr>
              <a:t>在内的所有特征</a:t>
            </a:r>
            <a:r>
              <a:rPr lang="zh-CN" altLang="en-US" sz="2000" b="1" dirty="0">
                <a:solidFill>
                  <a:srgbClr val="FFFFFF"/>
                </a:solidFill>
                <a:latin typeface="Codec Pro"/>
                <a:ea typeface="微软雅黑" panose="020B0503020204020204" pitchFamily="34" charset="-122"/>
                <a:cs typeface="Calibri" panose="020F0502020204030204" pitchFamily="34" charset="0"/>
                <a:sym typeface="Codec Pro"/>
              </a:rPr>
              <a:t>均无缺失值</a:t>
            </a:r>
            <a:endParaRPr lang="en-US" b="1" dirty="0">
              <a:solidFill>
                <a:srgbClr val="FFFFFF"/>
              </a:solidFill>
              <a:latin typeface="Codec Pro"/>
              <a:ea typeface="Calibri" panose="020F0502020204030204" pitchFamily="34" charset="0"/>
              <a:cs typeface="Calibri" panose="020F0502020204030204" pitchFamily="34" charset="0"/>
              <a:sym typeface="Codec Pro"/>
            </a:endParaRPr>
          </a:p>
        </p:txBody>
      </p:sp>
      <p:sp>
        <p:nvSpPr>
          <p:cNvPr id="22" name="TextBox 22"/>
          <p:cNvSpPr txBox="1"/>
          <p:nvPr/>
        </p:nvSpPr>
        <p:spPr>
          <a:xfrm>
            <a:off x="6333118" y="8846242"/>
            <a:ext cx="6772266" cy="1088375"/>
          </a:xfrm>
          <a:prstGeom prst="rect">
            <a:avLst/>
          </a:prstGeom>
        </p:spPr>
        <p:txBody>
          <a:bodyPr wrap="square" lIns="0" tIns="0" rIns="0" bIns="0" rtlCol="0" anchor="t">
            <a:spAutoFit/>
          </a:bodyPr>
          <a:lstStyle/>
          <a:p>
            <a:pPr algn="ctr">
              <a:lnSpc>
                <a:spcPts val="2940"/>
              </a:lnSpc>
            </a:pPr>
            <a:r>
              <a:rPr lang="zh-CN" altLang="en-US" sz="2000" b="1" dirty="0">
                <a:solidFill>
                  <a:srgbClr val="FFFFFF"/>
                </a:solidFill>
                <a:latin typeface="Codec Pro"/>
                <a:ea typeface="Codec Pro"/>
                <a:cs typeface="Codec Pro"/>
                <a:sym typeface="Codec Pro"/>
              </a:rPr>
              <a:t>大部分特征的异常值占比低于</a:t>
            </a:r>
            <a:r>
              <a:rPr lang="en-US" altLang="zh-CN" sz="2000" b="1" dirty="0">
                <a:solidFill>
                  <a:srgbClr val="FFFFFF"/>
                </a:solidFill>
                <a:latin typeface="Codec Pro"/>
                <a:ea typeface="Codec Pro"/>
                <a:cs typeface="Codec Pro"/>
                <a:sym typeface="Codec Pro"/>
              </a:rPr>
              <a:t>3%</a:t>
            </a:r>
            <a:r>
              <a:rPr lang="zh-CN" altLang="en-US" sz="2000" b="1" dirty="0">
                <a:solidFill>
                  <a:srgbClr val="FFFFFF"/>
                </a:solidFill>
                <a:latin typeface="Codec Pro"/>
                <a:ea typeface="Codec Pro"/>
                <a:cs typeface="Codec Pro"/>
                <a:sym typeface="Codec Pro"/>
              </a:rPr>
              <a:t>。</a:t>
            </a:r>
            <a:r>
              <a:rPr lang="zh-CN" altLang="en-US" sz="2000" dirty="0">
                <a:solidFill>
                  <a:srgbClr val="FFFFFF"/>
                </a:solidFill>
                <a:latin typeface="Codec Pro"/>
                <a:ea typeface="Codec Pro"/>
                <a:cs typeface="Codec Pro"/>
                <a:sym typeface="Codec Pro"/>
              </a:rPr>
              <a:t>数据集中存在的轻度异常值的列均为</a:t>
            </a:r>
            <a:r>
              <a:rPr lang="en-US" altLang="zh-CN" sz="2000" dirty="0">
                <a:solidFill>
                  <a:srgbClr val="FFFFFF"/>
                </a:solidFill>
                <a:latin typeface="Codec Pro"/>
                <a:ea typeface="Codec Pro"/>
                <a:cs typeface="Codec Pro"/>
                <a:sym typeface="Codec Pro"/>
              </a:rPr>
              <a:t>category</a:t>
            </a:r>
            <a:r>
              <a:rPr lang="zh-CN" altLang="en-US" sz="2000" dirty="0">
                <a:solidFill>
                  <a:srgbClr val="FFFFFF"/>
                </a:solidFill>
                <a:latin typeface="Codec Pro"/>
                <a:ea typeface="Codec Pro"/>
                <a:cs typeface="Codec Pro"/>
                <a:sym typeface="Codec Pro"/>
              </a:rPr>
              <a:t>类型。整体而言，数据质量较为稳定，异常值比例控制在可接受范围之内。</a:t>
            </a:r>
            <a:endParaRPr lang="en-US" sz="2000" dirty="0">
              <a:solidFill>
                <a:srgbClr val="FFFFFF"/>
              </a:solidFill>
              <a:latin typeface="Codec Pro"/>
              <a:ea typeface="Codec Pro"/>
              <a:cs typeface="Codec Pro"/>
              <a:sym typeface="Codec Pro"/>
            </a:endParaRPr>
          </a:p>
        </p:txBody>
      </p:sp>
      <p:sp>
        <p:nvSpPr>
          <p:cNvPr id="23" name="TextBox 23"/>
          <p:cNvSpPr txBox="1"/>
          <p:nvPr/>
        </p:nvSpPr>
        <p:spPr>
          <a:xfrm>
            <a:off x="13721060" y="2502980"/>
            <a:ext cx="4185940" cy="6976333"/>
          </a:xfrm>
          <a:prstGeom prst="rect">
            <a:avLst/>
          </a:prstGeom>
        </p:spPr>
        <p:txBody>
          <a:bodyPr wrap="square" lIns="0" tIns="0" rIns="0" bIns="0" rtlCol="0" anchor="t">
            <a:spAutoFit/>
          </a:bodyPr>
          <a:lstStyle/>
          <a:p>
            <a:pPr marL="514350" indent="-514350" algn="ctr">
              <a:lnSpc>
                <a:spcPts val="2940"/>
              </a:lnSpc>
              <a:buFont typeface="+mj-lt"/>
              <a:buAutoNum type="romanUcPeriod"/>
            </a:pPr>
            <a:r>
              <a:rPr lang="zh-CN" altLang="en-US" sz="2000" b="1" dirty="0">
                <a:solidFill>
                  <a:srgbClr val="FFFFFF"/>
                </a:solidFill>
                <a:latin typeface="Codec Pro"/>
                <a:ea typeface="Codec Pro"/>
                <a:cs typeface="Codec Pro"/>
                <a:sym typeface="Codec Pro"/>
              </a:rPr>
              <a:t>剔除年龄超过 </a:t>
            </a:r>
            <a:r>
              <a:rPr lang="en-US" altLang="zh-CN" sz="2000" b="1" dirty="0">
                <a:solidFill>
                  <a:srgbClr val="FFFFFF"/>
                </a:solidFill>
                <a:latin typeface="Codec Pro"/>
                <a:ea typeface="Codec Pro"/>
                <a:cs typeface="Codec Pro"/>
                <a:sym typeface="Codec Pro"/>
              </a:rPr>
              <a:t>40 </a:t>
            </a:r>
            <a:r>
              <a:rPr lang="zh-CN" altLang="en-US" sz="2000" b="1" dirty="0">
                <a:solidFill>
                  <a:srgbClr val="FFFFFF"/>
                </a:solidFill>
                <a:latin typeface="Codec Pro"/>
                <a:ea typeface="Codec Pro"/>
                <a:cs typeface="Codec Pro"/>
                <a:sym typeface="Codec Pro"/>
              </a:rPr>
              <a:t>岁的记录</a:t>
            </a:r>
            <a:r>
              <a:rPr lang="en-US" altLang="zh-CN" sz="2000" dirty="0">
                <a:solidFill>
                  <a:srgbClr val="FFFFFF"/>
                </a:solidFill>
                <a:latin typeface="Codec Pro"/>
                <a:ea typeface="Codec Pro"/>
                <a:cs typeface="Codec Pro"/>
                <a:sym typeface="Codec Pro"/>
              </a:rPr>
              <a:t>——</a:t>
            </a:r>
            <a:r>
              <a:rPr lang="zh-CN" altLang="en-US" sz="2000" dirty="0">
                <a:solidFill>
                  <a:srgbClr val="FFFFFF"/>
                </a:solidFill>
                <a:latin typeface="Codec Pro"/>
                <a:ea typeface="Codec Pro"/>
                <a:cs typeface="Codec Pro"/>
                <a:sym typeface="Codec Pro"/>
              </a:rPr>
              <a:t>占比极低，可能为特殊招生类型，不具有广泛代表性。</a:t>
            </a:r>
            <a:endParaRPr lang="en-US" altLang="zh-CN" sz="2000" dirty="0">
              <a:solidFill>
                <a:srgbClr val="FFFFFF"/>
              </a:solidFill>
              <a:latin typeface="Codec Pro"/>
              <a:ea typeface="Codec Pro"/>
              <a:cs typeface="Codec Pro"/>
              <a:sym typeface="Codec Pro"/>
            </a:endParaRPr>
          </a:p>
          <a:p>
            <a:pPr marL="514350" indent="-514350" algn="ctr">
              <a:lnSpc>
                <a:spcPts val="2940"/>
              </a:lnSpc>
              <a:buFont typeface="+mj-lt"/>
              <a:buAutoNum type="romanUcPeriod"/>
            </a:pPr>
            <a:endParaRPr lang="en-US" altLang="zh-CN" sz="2000" dirty="0">
              <a:solidFill>
                <a:srgbClr val="FFFFFF"/>
              </a:solidFill>
              <a:latin typeface="Codec Pro"/>
              <a:ea typeface="Codec Pro"/>
              <a:cs typeface="Codec Pro"/>
              <a:sym typeface="Codec Pro"/>
            </a:endParaRPr>
          </a:p>
          <a:p>
            <a:pPr marL="514350" indent="-514350" algn="ctr">
              <a:lnSpc>
                <a:spcPts val="2940"/>
              </a:lnSpc>
              <a:buFont typeface="+mj-lt"/>
              <a:buAutoNum type="romanUcPeriod"/>
            </a:pPr>
            <a:r>
              <a:rPr lang="zh-CN" altLang="en-US" sz="2000" dirty="0">
                <a:solidFill>
                  <a:srgbClr val="FFFFFF"/>
                </a:solidFill>
                <a:latin typeface="Codec Pro"/>
                <a:ea typeface="Codec Pro"/>
                <a:cs typeface="Codec Pro"/>
                <a:sym typeface="Codec Pro"/>
              </a:rPr>
              <a:t>对分类变量与因变量的相关性进行</a:t>
            </a:r>
            <a:r>
              <a:rPr lang="zh-CN" altLang="en-US" sz="2000" b="1" dirty="0">
                <a:solidFill>
                  <a:srgbClr val="FFFFFF"/>
                </a:solidFill>
                <a:latin typeface="Codec Pro"/>
                <a:ea typeface="Codec Pro"/>
                <a:cs typeface="Codec Pro"/>
                <a:sym typeface="Codec Pro"/>
              </a:rPr>
              <a:t>卡方独立检验，通过计算</a:t>
            </a:r>
            <a:r>
              <a:rPr lang="en-US" altLang="zh-CN" sz="2000" b="1" dirty="0" err="1">
                <a:solidFill>
                  <a:srgbClr val="FFFFFF"/>
                </a:solidFill>
                <a:latin typeface="Codec Pro"/>
                <a:ea typeface="Codec Pro"/>
                <a:cs typeface="Codec Pro"/>
                <a:sym typeface="Codec Pro"/>
              </a:rPr>
              <a:t>p_value</a:t>
            </a:r>
            <a:r>
              <a:rPr lang="zh-CN" altLang="en-US" sz="2000" b="1" dirty="0">
                <a:solidFill>
                  <a:srgbClr val="FFFFFF"/>
                </a:solidFill>
                <a:latin typeface="Codec Pro"/>
                <a:ea typeface="Codec Pro"/>
                <a:cs typeface="Codec Pro"/>
                <a:sym typeface="Codec Pro"/>
              </a:rPr>
              <a:t>删除三个不相关特征列</a:t>
            </a:r>
            <a:endParaRPr lang="en-US" altLang="zh-CN" sz="2000" b="1" dirty="0">
              <a:solidFill>
                <a:srgbClr val="FFFFFF"/>
              </a:solidFill>
              <a:latin typeface="Codec Pro"/>
              <a:ea typeface="Codec Pro"/>
              <a:cs typeface="Codec Pro"/>
              <a:sym typeface="Codec Pro"/>
            </a:endParaRPr>
          </a:p>
          <a:p>
            <a:pPr marL="514350" indent="-514350" algn="ctr">
              <a:lnSpc>
                <a:spcPts val="2940"/>
              </a:lnSpc>
              <a:buFont typeface="+mj-lt"/>
              <a:buAutoNum type="romanUcPeriod"/>
            </a:pPr>
            <a:endParaRPr lang="en-US" altLang="zh-CN" sz="2000" b="1" dirty="0">
              <a:solidFill>
                <a:srgbClr val="FFFFFF"/>
              </a:solidFill>
              <a:latin typeface="Codec Pro"/>
              <a:ea typeface="Codec Pro"/>
              <a:cs typeface="Codec Pro"/>
              <a:sym typeface="Codec Pro"/>
            </a:endParaRPr>
          </a:p>
          <a:p>
            <a:pPr marL="514350" indent="-514350" algn="ctr">
              <a:lnSpc>
                <a:spcPts val="2940"/>
              </a:lnSpc>
              <a:buFont typeface="+mj-lt"/>
              <a:buAutoNum type="romanUcPeriod"/>
            </a:pPr>
            <a:r>
              <a:rPr lang="zh-CN" altLang="en-US" sz="2000" dirty="0">
                <a:solidFill>
                  <a:srgbClr val="FFFFFF"/>
                </a:solidFill>
                <a:latin typeface="Codec Pro"/>
                <a:ea typeface="Codec Pro"/>
                <a:cs typeface="Codec Pro"/>
                <a:sym typeface="Codec Pro"/>
              </a:rPr>
              <a:t>为了便于模型进行监督学习并兼顾预测任务的语义解释性，采用如下编码方式：</a:t>
            </a:r>
            <a:endParaRPr lang="en-US" altLang="zh-CN" sz="2000" dirty="0">
              <a:solidFill>
                <a:srgbClr val="FFFFFF"/>
              </a:solidFill>
              <a:latin typeface="Codec Pro"/>
              <a:ea typeface="Codec Pro"/>
              <a:cs typeface="Codec Pro"/>
              <a:sym typeface="Codec Pro"/>
            </a:endParaRPr>
          </a:p>
          <a:p>
            <a:pPr algn="ctr">
              <a:lnSpc>
                <a:spcPct val="110000"/>
              </a:lnSpc>
            </a:pPr>
            <a:r>
              <a:rPr lang="en-US" altLang="zh-CN" sz="2800" b="1" dirty="0">
                <a:solidFill>
                  <a:srgbClr val="FFFFFF"/>
                </a:solidFill>
                <a:latin typeface="Codec Pro"/>
                <a:ea typeface="Codec Pro"/>
                <a:cs typeface="Codec Pro"/>
                <a:sym typeface="Codec Pro"/>
              </a:rPr>
              <a:t>'Dropout' → 0</a:t>
            </a:r>
          </a:p>
          <a:p>
            <a:pPr algn="ctr">
              <a:lnSpc>
                <a:spcPct val="110000"/>
              </a:lnSpc>
            </a:pPr>
            <a:r>
              <a:rPr lang="en-US" altLang="zh-CN" sz="2800" b="1" dirty="0">
                <a:solidFill>
                  <a:srgbClr val="FFFFFF"/>
                </a:solidFill>
                <a:latin typeface="Codec Pro"/>
                <a:ea typeface="Codec Pro"/>
                <a:cs typeface="Codec Pro"/>
                <a:sym typeface="Codec Pro"/>
              </a:rPr>
              <a:t>'Enrolled' → 1</a:t>
            </a:r>
          </a:p>
          <a:p>
            <a:pPr algn="ctr">
              <a:lnSpc>
                <a:spcPct val="110000"/>
              </a:lnSpc>
            </a:pPr>
            <a:r>
              <a:rPr lang="en-US" altLang="zh-CN" sz="2800" b="1" dirty="0">
                <a:solidFill>
                  <a:srgbClr val="FFFFFF"/>
                </a:solidFill>
                <a:latin typeface="Codec Pro"/>
                <a:ea typeface="Codec Pro"/>
                <a:cs typeface="Codec Pro"/>
                <a:sym typeface="Codec Pro"/>
              </a:rPr>
              <a:t>'Graduate' → 2</a:t>
            </a:r>
          </a:p>
          <a:p>
            <a:pPr marL="800100" lvl="1" indent="-342900">
              <a:lnSpc>
                <a:spcPts val="2940"/>
              </a:lnSpc>
              <a:buFont typeface="Arial" panose="020B0604020202020204" pitchFamily="34" charset="0"/>
              <a:buChar char="•"/>
            </a:pPr>
            <a:r>
              <a:rPr lang="zh-CN" altLang="en-US" sz="2100" dirty="0">
                <a:solidFill>
                  <a:srgbClr val="FFFFFF"/>
                </a:solidFill>
                <a:latin typeface="Codec Pro"/>
                <a:ea typeface="Codec Pro"/>
                <a:cs typeface="Codec Pro"/>
                <a:sym typeface="Codec Pro"/>
              </a:rPr>
              <a:t>这种顺序在实际中具有明确的</a:t>
            </a:r>
            <a:r>
              <a:rPr lang="zh-CN" altLang="en-US" sz="2100" b="1" dirty="0">
                <a:solidFill>
                  <a:srgbClr val="FFFFFF"/>
                </a:solidFill>
                <a:latin typeface="Codec Pro"/>
                <a:ea typeface="Codec Pro"/>
                <a:cs typeface="Codec Pro"/>
                <a:sym typeface="Codec Pro"/>
              </a:rPr>
              <a:t>语义梯度</a:t>
            </a:r>
            <a:r>
              <a:rPr lang="zh-CN" altLang="en-US" sz="2100" dirty="0">
                <a:solidFill>
                  <a:srgbClr val="FFFFFF"/>
                </a:solidFill>
                <a:latin typeface="Codec Pro"/>
                <a:ea typeface="Codec Pro"/>
                <a:cs typeface="Codec Pro"/>
                <a:sym typeface="Codec Pro"/>
              </a:rPr>
              <a:t>，有助于部分机器学习模型（尤其是树模型）理解状态之间的“相对距离”</a:t>
            </a:r>
            <a:endParaRPr lang="en-US" sz="2100" dirty="0">
              <a:solidFill>
                <a:srgbClr val="FFFFFF"/>
              </a:solidFill>
              <a:latin typeface="Codec Pro"/>
              <a:ea typeface="Codec Pro"/>
              <a:cs typeface="Codec Pro"/>
              <a:sym typeface="Codec Pro"/>
            </a:endParaRPr>
          </a:p>
        </p:txBody>
      </p:sp>
      <p:pic>
        <p:nvPicPr>
          <p:cNvPr id="26" name="图片 25">
            <a:extLst>
              <a:ext uri="{FF2B5EF4-FFF2-40B4-BE49-F238E27FC236}">
                <a16:creationId xmlns:a16="http://schemas.microsoft.com/office/drawing/2014/main" id="{0C81A300-CCC4-7616-CE98-41941C56E68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1904" y="1736652"/>
            <a:ext cx="5878296" cy="6092279"/>
          </a:xfrm>
          <a:prstGeom prst="rect">
            <a:avLst/>
          </a:prstGeom>
          <a:noFill/>
          <a:ln w="12700">
            <a:solidFill>
              <a:srgbClr val="2667FF"/>
            </a:solidFill>
          </a:ln>
        </p:spPr>
      </p:pic>
      <p:cxnSp>
        <p:nvCxnSpPr>
          <p:cNvPr id="50" name="连接符: 曲线 49">
            <a:extLst>
              <a:ext uri="{FF2B5EF4-FFF2-40B4-BE49-F238E27FC236}">
                <a16:creationId xmlns:a16="http://schemas.microsoft.com/office/drawing/2014/main" id="{A78E2D20-8E4B-E573-8049-E59DBFB68D45}"/>
              </a:ext>
            </a:extLst>
          </p:cNvPr>
          <p:cNvCxnSpPr>
            <a:cxnSpLocks/>
          </p:cNvCxnSpPr>
          <p:nvPr/>
        </p:nvCxnSpPr>
        <p:spPr>
          <a:xfrm rot="16200000" flipH="1">
            <a:off x="3908556" y="6164074"/>
            <a:ext cx="2227595" cy="213205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31F76179-F4B4-A10A-C15D-D69C87481F39}"/>
              </a:ext>
            </a:extLst>
          </p:cNvPr>
          <p:cNvPicPr>
            <a:picLocks noChangeAspect="1"/>
          </p:cNvPicPr>
          <p:nvPr/>
        </p:nvPicPr>
        <p:blipFill>
          <a:blip r:embed="rId6"/>
          <a:stretch>
            <a:fillRect/>
          </a:stretch>
        </p:blipFill>
        <p:spPr>
          <a:xfrm>
            <a:off x="588143" y="1766021"/>
            <a:ext cx="6421298" cy="3429268"/>
          </a:xfrm>
          <a:prstGeom prst="rect">
            <a:avLst/>
          </a:prstGeom>
          <a:ln w="12700">
            <a:solidFill>
              <a:srgbClr val="2667FF"/>
            </a:solidFill>
          </a:ln>
        </p:spPr>
      </p:pic>
      <p:sp>
        <p:nvSpPr>
          <p:cNvPr id="56" name="文本框 55">
            <a:extLst>
              <a:ext uri="{FF2B5EF4-FFF2-40B4-BE49-F238E27FC236}">
                <a16:creationId xmlns:a16="http://schemas.microsoft.com/office/drawing/2014/main" id="{EFCE14BD-AD1B-FBDD-6953-9378712A11B5}"/>
              </a:ext>
            </a:extLst>
          </p:cNvPr>
          <p:cNvSpPr txBox="1"/>
          <p:nvPr/>
        </p:nvSpPr>
        <p:spPr>
          <a:xfrm>
            <a:off x="4078916" y="5346272"/>
            <a:ext cx="2917825" cy="369332"/>
          </a:xfrm>
          <a:prstGeom prst="rect">
            <a:avLst/>
          </a:prstGeom>
          <a:noFill/>
        </p:spPr>
        <p:txBody>
          <a:bodyPr wrap="square">
            <a:spAutoFit/>
          </a:bodyPr>
          <a:lstStyle/>
          <a:p>
            <a:r>
              <a:rPr lang="zh-CN" altLang="en-US" b="1" i="1" dirty="0">
                <a:solidFill>
                  <a:srgbClr val="00B0F0"/>
                </a:solidFill>
                <a:latin typeface="Codec Pro"/>
                <a:ea typeface="Codec Pro"/>
                <a:cs typeface="Codec Pro"/>
                <a:sym typeface="Codec Pro"/>
              </a:rPr>
              <a:t>各字段</a:t>
            </a:r>
            <a:r>
              <a:rPr lang="en-US" altLang="zh-CN" b="1" i="1" dirty="0">
                <a:solidFill>
                  <a:srgbClr val="00B0F0"/>
                </a:solidFill>
                <a:latin typeface="Codec Pro"/>
                <a:ea typeface="Codec Pro"/>
                <a:cs typeface="Codec Pro"/>
                <a:sym typeface="Codec Pro"/>
              </a:rPr>
              <a:t>Z-score</a:t>
            </a:r>
            <a:r>
              <a:rPr lang="zh-CN" altLang="en-US" b="1" i="1" dirty="0">
                <a:solidFill>
                  <a:srgbClr val="00B0F0"/>
                </a:solidFill>
                <a:latin typeface="Codec Pro"/>
                <a:ea typeface="Codec Pro"/>
                <a:cs typeface="Codec Pro"/>
                <a:sym typeface="Codec Pro"/>
              </a:rPr>
              <a:t>异常值分布</a:t>
            </a:r>
            <a:endParaRPr lang="zh-CN" altLang="en-US" dirty="0">
              <a:solidFill>
                <a:srgbClr val="00B0F0"/>
              </a:solidFill>
            </a:endParaRPr>
          </a:p>
        </p:txBody>
      </p:sp>
      <p:sp>
        <p:nvSpPr>
          <p:cNvPr id="57" name="文本框 56">
            <a:extLst>
              <a:ext uri="{FF2B5EF4-FFF2-40B4-BE49-F238E27FC236}">
                <a16:creationId xmlns:a16="http://schemas.microsoft.com/office/drawing/2014/main" id="{BF778355-785F-54EA-B691-664551072756}"/>
              </a:ext>
            </a:extLst>
          </p:cNvPr>
          <p:cNvSpPr txBox="1"/>
          <p:nvPr/>
        </p:nvSpPr>
        <p:spPr>
          <a:xfrm>
            <a:off x="5354353" y="6261522"/>
            <a:ext cx="1468055" cy="923330"/>
          </a:xfrm>
          <a:prstGeom prst="rect">
            <a:avLst/>
          </a:prstGeom>
          <a:noFill/>
        </p:spPr>
        <p:txBody>
          <a:bodyPr wrap="square">
            <a:spAutoFit/>
          </a:bodyPr>
          <a:lstStyle/>
          <a:p>
            <a:pPr algn="r"/>
            <a:r>
              <a:rPr lang="zh-CN" altLang="en-US" b="1" i="1" dirty="0">
                <a:solidFill>
                  <a:srgbClr val="00B0F0"/>
                </a:solidFill>
                <a:latin typeface="Codec Pro"/>
                <a:ea typeface="Codec Pro"/>
                <a:cs typeface="Codec Pro"/>
                <a:sym typeface="Codec Pro"/>
              </a:rPr>
              <a:t>数值型特征的异常值检测箱型图</a:t>
            </a:r>
            <a:endParaRPr lang="zh-CN" altLang="en-US" dirty="0">
              <a:solidFill>
                <a:srgbClr val="00B0F0"/>
              </a:solidFill>
            </a:endParaRPr>
          </a:p>
        </p:txBody>
      </p:sp>
      <p:cxnSp>
        <p:nvCxnSpPr>
          <p:cNvPr id="60" name="连接符: 曲线 59">
            <a:extLst>
              <a:ext uri="{FF2B5EF4-FFF2-40B4-BE49-F238E27FC236}">
                <a16:creationId xmlns:a16="http://schemas.microsoft.com/office/drawing/2014/main" id="{8BBE2A78-414A-9F39-EFA7-FD0FD2C47DEB}"/>
              </a:ext>
            </a:extLst>
          </p:cNvPr>
          <p:cNvCxnSpPr>
            <a:cxnSpLocks/>
            <a:stCxn id="17" idx="1"/>
            <a:endCxn id="26" idx="3"/>
          </p:cNvCxnSpPr>
          <p:nvPr/>
        </p:nvCxnSpPr>
        <p:spPr>
          <a:xfrm rot="10800000" flipV="1">
            <a:off x="13030200" y="1734666"/>
            <a:ext cx="1060780" cy="304812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灯片编号占位符 17">
            <a:extLst>
              <a:ext uri="{FF2B5EF4-FFF2-40B4-BE49-F238E27FC236}">
                <a16:creationId xmlns:a16="http://schemas.microsoft.com/office/drawing/2014/main" id="{73E114EE-798C-C0F6-CD26-5EE751F40B56}"/>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289554247"/>
              </p:ext>
            </p:extLst>
          </p:nvPr>
        </p:nvGraphicFramePr>
        <p:xfrm>
          <a:off x="614075" y="4826779"/>
          <a:ext cx="9733406" cy="4142505"/>
        </p:xfrm>
        <a:graphic>
          <a:graphicData uri="http://schemas.openxmlformats.org/drawingml/2006/table">
            <a:tbl>
              <a:tblPr/>
              <a:tblGrid>
                <a:gridCol w="4866703">
                  <a:extLst>
                    <a:ext uri="{9D8B030D-6E8A-4147-A177-3AD203B41FA5}">
                      <a16:colId xmlns:a16="http://schemas.microsoft.com/office/drawing/2014/main" val="20000"/>
                    </a:ext>
                  </a:extLst>
                </a:gridCol>
                <a:gridCol w="4866703">
                  <a:extLst>
                    <a:ext uri="{9D8B030D-6E8A-4147-A177-3AD203B41FA5}">
                      <a16:colId xmlns:a16="http://schemas.microsoft.com/office/drawing/2014/main" val="20001"/>
                    </a:ext>
                  </a:extLst>
                </a:gridCol>
              </a:tblGrid>
              <a:tr h="838917">
                <a:tc>
                  <a:txBody>
                    <a:bodyPr/>
                    <a:lstStyle/>
                    <a:p>
                      <a:pPr algn="l">
                        <a:lnSpc>
                          <a:spcPts val="3639"/>
                        </a:lnSpc>
                        <a:defRPr/>
                      </a:pPr>
                      <a:r>
                        <a:rPr lang="en-US" altLang="zh-CN" sz="2600" b="1" kern="1200" dirty="0">
                          <a:solidFill>
                            <a:schemeClr val="bg1"/>
                          </a:solidFill>
                          <a:latin typeface="Codec Pro Bold"/>
                          <a:sym typeface="Codec Pro Bold"/>
                        </a:rPr>
                        <a:t>Correlation Analysis</a:t>
                      </a:r>
                      <a:endParaRPr lang="en-US" sz="2600" b="1" kern="1200" dirty="0">
                        <a:solidFill>
                          <a:schemeClr val="bg1"/>
                        </a:solidFill>
                        <a:latin typeface="Codec Pro Bold"/>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l">
                        <a:lnSpc>
                          <a:spcPts val="3639"/>
                        </a:lnSpc>
                        <a:defRPr/>
                      </a:pPr>
                      <a:r>
                        <a:rPr lang="en-US" altLang="zh-CN" sz="2599" b="1" dirty="0">
                          <a:solidFill>
                            <a:schemeClr val="bg1"/>
                          </a:solidFill>
                          <a:latin typeface="Codec Pro Bold"/>
                          <a:sym typeface="Codec Pro Bold"/>
                        </a:rPr>
                        <a:t>Analysis Procedure</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3211604">
                <a:tc>
                  <a:txBody>
                    <a:bodyPr/>
                    <a:lstStyle/>
                    <a:p>
                      <a:pPr marL="0" indent="0" algn="l">
                        <a:lnSpc>
                          <a:spcPts val="2940"/>
                        </a:lnSpc>
                        <a:buSzPct val="90000"/>
                        <a:buFont typeface="+mj-lt"/>
                        <a:buNone/>
                        <a:defRPr/>
                      </a:pPr>
                      <a:r>
                        <a:rPr lang="zh-CN" altLang="en-US" sz="2100" b="1" dirty="0">
                          <a:solidFill>
                            <a:srgbClr val="1B131B"/>
                          </a:solidFill>
                          <a:latin typeface="Codec Pro"/>
                          <a:ea typeface="Codec Pro"/>
                          <a:cs typeface="Codec Pro"/>
                          <a:sym typeface="Codec Pro"/>
                        </a:rPr>
                        <a:t>通过计算皮尔逊相关系数来衡量数值变量之间的线性关系强度。</a:t>
                      </a:r>
                      <a:endParaRPr lang="en-US" altLang="zh-CN" sz="2100" b="1" dirty="0">
                        <a:solidFill>
                          <a:srgbClr val="1B131B"/>
                        </a:solidFill>
                        <a:latin typeface="Codec Pro"/>
                        <a:ea typeface="Codec Pro"/>
                        <a:cs typeface="Codec Pro"/>
                        <a:sym typeface="Codec Pro"/>
                      </a:endParaRPr>
                    </a:p>
                    <a:p>
                      <a:pPr marL="0" indent="0" algn="l">
                        <a:lnSpc>
                          <a:spcPts val="2940"/>
                        </a:lnSpc>
                        <a:buSzPct val="90000"/>
                        <a:buFont typeface="+mj-lt"/>
                        <a:buNone/>
                        <a:defRPr/>
                      </a:pPr>
                      <a:endParaRPr lang="en-US" altLang="zh-CN" sz="2100" dirty="0">
                        <a:solidFill>
                          <a:srgbClr val="1B131B"/>
                        </a:solidFill>
                        <a:latin typeface="Codec Pro"/>
                        <a:ea typeface="Codec Pro"/>
                        <a:cs typeface="Codec Pro"/>
                        <a:sym typeface="Codec Pro"/>
                      </a:endParaRPr>
                    </a:p>
                    <a:p>
                      <a:pPr marL="0" indent="0" algn="l">
                        <a:lnSpc>
                          <a:spcPts val="2940"/>
                        </a:lnSpc>
                        <a:buSzPct val="90000"/>
                        <a:buFont typeface="+mj-lt"/>
                        <a:buNone/>
                        <a:defRPr/>
                      </a:pPr>
                      <a:r>
                        <a:rPr lang="zh-CN" altLang="en-US" sz="2100" dirty="0">
                          <a:solidFill>
                            <a:srgbClr val="1B131B"/>
                          </a:solidFill>
                          <a:latin typeface="Codec Pro"/>
                          <a:ea typeface="Codec Pro"/>
                          <a:cs typeface="Codec Pro"/>
                          <a:sym typeface="Codec Pro"/>
                        </a:rPr>
                        <a:t>两学期成绩的若干列数据维度中的属性之间的相关性系数较高，这说明属性间的存在明显的</a:t>
                      </a:r>
                      <a:r>
                        <a:rPr lang="zh-CN" altLang="en-US" sz="2100" b="1" dirty="0">
                          <a:solidFill>
                            <a:srgbClr val="1B131B"/>
                          </a:solidFill>
                          <a:latin typeface="Codec Pro"/>
                          <a:ea typeface="Codec Pro"/>
                          <a:cs typeface="Codec Pro"/>
                          <a:sym typeface="Codec Pro"/>
                        </a:rPr>
                        <a:t>多重共线性</a:t>
                      </a:r>
                      <a:r>
                        <a:rPr lang="zh-CN" altLang="en-US" sz="2100" dirty="0">
                          <a:solidFill>
                            <a:srgbClr val="1B131B"/>
                          </a:solidFill>
                          <a:latin typeface="Codec Pro"/>
                          <a:ea typeface="Codec Pro"/>
                          <a:cs typeface="Codec Pro"/>
                          <a:sym typeface="Codec Pro"/>
                        </a:rPr>
                        <a:t>的影响</a:t>
                      </a:r>
                      <a:endParaRPr lang="en-US" sz="2100" b="1" kern="1200" dirty="0">
                        <a:solidFill>
                          <a:srgbClr val="1B131B"/>
                        </a:solidFill>
                        <a:latin typeface="Codec Pro Bold" panose="02010600030101010101" charset="0"/>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514350" indent="-514350" algn="l">
                        <a:lnSpc>
                          <a:spcPts val="2940"/>
                        </a:lnSpc>
                        <a:buFont typeface="+mj-lt"/>
                        <a:buAutoNum type="romanUcPeriod"/>
                        <a:defRPr/>
                      </a:pPr>
                      <a:r>
                        <a:rPr lang="zh-CN" altLang="en-US" sz="2100" dirty="0">
                          <a:solidFill>
                            <a:srgbClr val="1B131B"/>
                          </a:solidFill>
                          <a:latin typeface="Codec Pro"/>
                          <a:ea typeface="Codec Pro"/>
                          <a:cs typeface="Codec Pro"/>
                          <a:sym typeface="Codec Pro"/>
                        </a:rPr>
                        <a:t>计算所有数值特征与 </a:t>
                      </a:r>
                      <a:r>
                        <a:rPr lang="en-US" altLang="zh-CN" sz="2100" dirty="0">
                          <a:solidFill>
                            <a:srgbClr val="1B131B"/>
                          </a:solidFill>
                          <a:latin typeface="Codec Pro"/>
                          <a:ea typeface="Codec Pro"/>
                          <a:cs typeface="Codec Pro"/>
                          <a:sym typeface="Codec Pro"/>
                        </a:rPr>
                        <a:t>Target </a:t>
                      </a:r>
                      <a:r>
                        <a:rPr lang="zh-CN" altLang="en-US" sz="2100" dirty="0">
                          <a:solidFill>
                            <a:srgbClr val="1B131B"/>
                          </a:solidFill>
                          <a:latin typeface="Codec Pro"/>
                          <a:ea typeface="Codec Pro"/>
                          <a:cs typeface="Codec Pro"/>
                          <a:sym typeface="Codec Pro"/>
                        </a:rPr>
                        <a:t>的皮尔逊相关系数，并以热图与柱状图的形式进行了可视化。</a:t>
                      </a:r>
                      <a:endParaRPr lang="en-US" altLang="zh-CN" sz="2100" dirty="0">
                        <a:solidFill>
                          <a:srgbClr val="1B131B"/>
                        </a:solidFill>
                        <a:latin typeface="Codec Pro"/>
                        <a:ea typeface="Codec Pro"/>
                        <a:cs typeface="Codec Pro"/>
                        <a:sym typeface="Codec Pro"/>
                      </a:endParaRPr>
                    </a:p>
                    <a:p>
                      <a:pPr marL="514350" indent="-514350" algn="l">
                        <a:lnSpc>
                          <a:spcPts val="2940"/>
                        </a:lnSpc>
                        <a:buFont typeface="+mj-lt"/>
                        <a:buAutoNum type="romanUcPeriod"/>
                        <a:defRPr/>
                      </a:pPr>
                      <a:r>
                        <a:rPr lang="zh-CN" altLang="en-US" sz="2100" dirty="0">
                          <a:solidFill>
                            <a:srgbClr val="1B131B"/>
                          </a:solidFill>
                          <a:latin typeface="Codec Pro"/>
                          <a:ea typeface="Codec Pro"/>
                          <a:cs typeface="Codec Pro"/>
                          <a:sym typeface="Codec Pro"/>
                        </a:rPr>
                        <a:t>考虑将两学期以“</a:t>
                      </a:r>
                      <a:r>
                        <a:rPr lang="en-US" altLang="zh-CN" sz="2100" dirty="0">
                          <a:solidFill>
                            <a:srgbClr val="1B131B"/>
                          </a:solidFill>
                          <a:latin typeface="Codec Pro"/>
                          <a:ea typeface="Codec Pro"/>
                          <a:cs typeface="Codec Pro"/>
                          <a:sym typeface="Codec Pro"/>
                        </a:rPr>
                        <a:t>Curricular_units_1st”</a:t>
                      </a:r>
                      <a:r>
                        <a:rPr lang="zh-CN" altLang="en-US" sz="2100" dirty="0">
                          <a:solidFill>
                            <a:srgbClr val="1B131B"/>
                          </a:solidFill>
                          <a:latin typeface="Codec Pro"/>
                          <a:ea typeface="Codec Pro"/>
                          <a:cs typeface="Codec Pro"/>
                          <a:sym typeface="Codec Pro"/>
                        </a:rPr>
                        <a:t>与“</a:t>
                      </a:r>
                      <a:r>
                        <a:rPr lang="en-US" altLang="zh-CN" sz="2100" dirty="0">
                          <a:solidFill>
                            <a:srgbClr val="1B131B"/>
                          </a:solidFill>
                          <a:latin typeface="Codec Pro"/>
                          <a:ea typeface="Codec Pro"/>
                          <a:cs typeface="Codec Pro"/>
                          <a:sym typeface="Codec Pro"/>
                        </a:rPr>
                        <a:t>Curricular_units_2nd”</a:t>
                      </a:r>
                      <a:r>
                        <a:rPr lang="zh-CN" altLang="en-US" sz="2100" dirty="0">
                          <a:solidFill>
                            <a:srgbClr val="1B131B"/>
                          </a:solidFill>
                          <a:latin typeface="Codec Pro"/>
                          <a:ea typeface="Codec Pro"/>
                          <a:cs typeface="Codec Pro"/>
                          <a:sym typeface="Codec Pro"/>
                        </a:rPr>
                        <a:t>为前缀的数据合并取平均，以减轻数据集的多重共线性</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645035" y="1752671"/>
            <a:ext cx="9733405" cy="1096519"/>
          </a:xfrm>
          <a:prstGeom prst="rect">
            <a:avLst/>
          </a:prstGeom>
        </p:spPr>
        <p:txBody>
          <a:bodyPr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探索性数据分析</a:t>
            </a:r>
            <a:endParaRPr lang="en-US" sz="8499" b="1" dirty="0">
              <a:solidFill>
                <a:srgbClr val="1B131B"/>
              </a:solidFill>
              <a:latin typeface="Codec Pro Bold"/>
              <a:ea typeface="Codec Pro Bold"/>
              <a:cs typeface="Codec Pro Bold"/>
              <a:sym typeface="Codec Pro Bold"/>
            </a:endParaRPr>
          </a:p>
        </p:txBody>
      </p:sp>
      <p:sp>
        <p:nvSpPr>
          <p:cNvPr id="11" name="Freeform 11"/>
          <p:cNvSpPr/>
          <p:nvPr/>
        </p:nvSpPr>
        <p:spPr>
          <a:xfrm>
            <a:off x="9355773" y="4895608"/>
            <a:ext cx="652406" cy="713366"/>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359953" y="4895608"/>
            <a:ext cx="784703" cy="713366"/>
          </a:xfrm>
          <a:custGeom>
            <a:avLst/>
            <a:gdLst/>
            <a:ahLst/>
            <a:cxnLst/>
            <a:rect l="l" t="t" r="r" b="b"/>
            <a:pathLst>
              <a:path w="784703" h="713366">
                <a:moveTo>
                  <a:pt x="0" y="0"/>
                </a:moveTo>
                <a:lnTo>
                  <a:pt x="784703" y="0"/>
                </a:lnTo>
                <a:lnTo>
                  <a:pt x="784703" y="713366"/>
                </a:lnTo>
                <a:lnTo>
                  <a:pt x="0" y="71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文本框 14">
            <a:extLst>
              <a:ext uri="{FF2B5EF4-FFF2-40B4-BE49-F238E27FC236}">
                <a16:creationId xmlns:a16="http://schemas.microsoft.com/office/drawing/2014/main" id="{BD6C1698-B88F-54FD-F5EA-FC42D3491E57}"/>
              </a:ext>
            </a:extLst>
          </p:cNvPr>
          <p:cNvSpPr txBox="1"/>
          <p:nvPr/>
        </p:nvSpPr>
        <p:spPr>
          <a:xfrm>
            <a:off x="520158" y="3283927"/>
            <a:ext cx="9349740" cy="830997"/>
          </a:xfrm>
          <a:prstGeom prst="rect">
            <a:avLst/>
          </a:prstGeom>
          <a:noFill/>
        </p:spPr>
        <p:txBody>
          <a:bodyPr wrap="square">
            <a:spAutoFit/>
          </a:bodyPr>
          <a:lstStyle/>
          <a:p>
            <a:r>
              <a:rPr lang="zh-CN" altLang="en-US" sz="2400" b="1" dirty="0">
                <a:solidFill>
                  <a:srgbClr val="1B131B"/>
                </a:solidFill>
                <a:latin typeface="Codec Pro"/>
                <a:ea typeface="Codec Pro"/>
                <a:cs typeface="Codec Pro"/>
                <a:sym typeface="Codec Pro"/>
              </a:rPr>
              <a:t>探索性数据分析（</a:t>
            </a:r>
            <a:r>
              <a:rPr lang="en-US" altLang="zh-CN" sz="2400" b="1" dirty="0">
                <a:solidFill>
                  <a:srgbClr val="1B131B"/>
                </a:solidFill>
                <a:latin typeface="Codec Pro"/>
                <a:ea typeface="Codec Pro"/>
                <a:cs typeface="Codec Pro"/>
                <a:sym typeface="Codec Pro"/>
              </a:rPr>
              <a:t>EDA</a:t>
            </a:r>
            <a:r>
              <a:rPr lang="zh-CN" altLang="en-US" sz="2400" b="1" dirty="0">
                <a:solidFill>
                  <a:srgbClr val="1B131B"/>
                </a:solidFill>
                <a:latin typeface="Codec Pro"/>
                <a:ea typeface="Codec Pro"/>
                <a:cs typeface="Codec Pro"/>
                <a:sym typeface="Codec Pro"/>
              </a:rPr>
              <a:t>）的目的是使用统计图表和其他数据可视化工具来了解数据的主要特征。</a:t>
            </a:r>
            <a:endParaRPr lang="zh-CN" altLang="en-US" sz="2400" b="1" dirty="0"/>
          </a:p>
        </p:txBody>
      </p:sp>
      <p:sp>
        <p:nvSpPr>
          <p:cNvPr id="16" name="AutoShape 3" descr="Image result for global school dropout ">
            <a:extLst>
              <a:ext uri="{FF2B5EF4-FFF2-40B4-BE49-F238E27FC236}">
                <a16:creationId xmlns:a16="http://schemas.microsoft.com/office/drawing/2014/main" id="{16B2E8B5-D663-90F0-63B5-49091976791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5" descr="School Dropout: The Pandemic Edition by DG Murray Trust - Issuu">
            <a:extLst>
              <a:ext uri="{FF2B5EF4-FFF2-40B4-BE49-F238E27FC236}">
                <a16:creationId xmlns:a16="http://schemas.microsoft.com/office/drawing/2014/main" id="{267EF4DE-8314-DC41-C2AD-A4994E113906}"/>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D5AFDA6A-F090-6987-20AD-0F3A3C5E780D}"/>
              </a:ext>
            </a:extLst>
          </p:cNvPr>
          <p:cNvSpPr txBox="1"/>
          <p:nvPr/>
        </p:nvSpPr>
        <p:spPr>
          <a:xfrm>
            <a:off x="6858000" y="9194021"/>
            <a:ext cx="8174466" cy="400110"/>
          </a:xfrm>
          <a:prstGeom prst="rect">
            <a:avLst/>
          </a:prstGeom>
          <a:noFill/>
        </p:spPr>
        <p:txBody>
          <a:bodyPr wrap="square">
            <a:spAutoFit/>
          </a:bodyPr>
          <a:lstStyle/>
          <a:p>
            <a:r>
              <a:rPr lang="zh-CN" altLang="en-US" sz="2000" b="1" i="1" dirty="0">
                <a:solidFill>
                  <a:srgbClr val="0000FF"/>
                </a:solidFill>
                <a:latin typeface="Codec Pro"/>
                <a:ea typeface="Codec Pro"/>
                <a:cs typeface="Codec Pro"/>
                <a:sym typeface="Codec Pro"/>
              </a:rPr>
              <a:t>处理两学期成绩前后的特征相关性热图</a:t>
            </a:r>
            <a:endParaRPr lang="zh-CN" altLang="en-US" sz="2000" b="1" i="1" dirty="0">
              <a:solidFill>
                <a:srgbClr val="0000FF"/>
              </a:solidFill>
              <a:latin typeface="Codec Pro Bold"/>
            </a:endParaRPr>
          </a:p>
        </p:txBody>
      </p:sp>
      <p:pic>
        <p:nvPicPr>
          <p:cNvPr id="3" name="图片 2">
            <a:extLst>
              <a:ext uri="{FF2B5EF4-FFF2-40B4-BE49-F238E27FC236}">
                <a16:creationId xmlns:a16="http://schemas.microsoft.com/office/drawing/2014/main" id="{FBBF271B-51AD-0ADE-686E-0AB2938B859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59710" y="98886"/>
            <a:ext cx="5614215" cy="4975301"/>
          </a:xfrm>
          <a:prstGeom prst="rect">
            <a:avLst/>
          </a:prstGeom>
          <a:noFill/>
          <a:ln>
            <a:noFill/>
          </a:ln>
        </p:spPr>
      </p:pic>
      <p:pic>
        <p:nvPicPr>
          <p:cNvPr id="5" name="图片 4">
            <a:extLst>
              <a:ext uri="{FF2B5EF4-FFF2-40B4-BE49-F238E27FC236}">
                <a16:creationId xmlns:a16="http://schemas.microsoft.com/office/drawing/2014/main" id="{7FC667EC-AEE2-39A8-6BDC-302B863D2FC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74341" y="5045385"/>
            <a:ext cx="5467180" cy="4898715"/>
          </a:xfrm>
          <a:prstGeom prst="rect">
            <a:avLst/>
          </a:prstGeom>
          <a:noFill/>
          <a:ln>
            <a:noFill/>
          </a:ln>
        </p:spPr>
      </p:pic>
      <p:sp>
        <p:nvSpPr>
          <p:cNvPr id="7" name="矩形 6">
            <a:extLst>
              <a:ext uri="{FF2B5EF4-FFF2-40B4-BE49-F238E27FC236}">
                <a16:creationId xmlns:a16="http://schemas.microsoft.com/office/drawing/2014/main" id="{881970ED-B1D9-E412-5C86-1B9A200325CF}"/>
              </a:ext>
            </a:extLst>
          </p:cNvPr>
          <p:cNvSpPr/>
          <p:nvPr/>
        </p:nvSpPr>
        <p:spPr>
          <a:xfrm>
            <a:off x="13792200" y="1866900"/>
            <a:ext cx="1066800" cy="982290"/>
          </a:xfrm>
          <a:prstGeom prst="rect">
            <a:avLst/>
          </a:prstGeom>
          <a:noFill/>
          <a:ln w="38100">
            <a:solidFill>
              <a:srgbClr val="1D2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5067350-25CE-2E39-8B3E-3C867B53B47B}"/>
              </a:ext>
            </a:extLst>
          </p:cNvPr>
          <p:cNvSpPr txBox="1"/>
          <p:nvPr/>
        </p:nvSpPr>
        <p:spPr>
          <a:xfrm>
            <a:off x="9475938" y="1885431"/>
            <a:ext cx="2634992" cy="830997"/>
          </a:xfrm>
          <a:prstGeom prst="rect">
            <a:avLst/>
          </a:prstGeom>
          <a:noFill/>
        </p:spPr>
        <p:txBody>
          <a:bodyPr wrap="square">
            <a:spAutoFit/>
          </a:bodyPr>
          <a:lstStyle/>
          <a:p>
            <a:pPr algn="r"/>
            <a:r>
              <a:rPr lang="zh-CN" altLang="en-US" sz="2400" b="1" dirty="0">
                <a:solidFill>
                  <a:srgbClr val="FF0000"/>
                </a:solidFill>
                <a:latin typeface="Codec Pro"/>
                <a:ea typeface="Codec Pro"/>
                <a:cs typeface="Codec Pro"/>
                <a:sym typeface="Codec Pro"/>
              </a:rPr>
              <a:t>成绩间相关性系数高达</a:t>
            </a:r>
            <a:r>
              <a:rPr lang="en-US" altLang="zh-CN" sz="2400" b="1" dirty="0">
                <a:solidFill>
                  <a:srgbClr val="FF0000"/>
                </a:solidFill>
                <a:latin typeface="Codec Pro"/>
                <a:ea typeface="Codec Pro"/>
                <a:cs typeface="Codec Pro"/>
                <a:sym typeface="Codec Pro"/>
              </a:rPr>
              <a:t>0.95</a:t>
            </a:r>
            <a:endParaRPr lang="zh-CN" altLang="en-US" sz="2400" b="1" dirty="0">
              <a:solidFill>
                <a:srgbClr val="FF0000"/>
              </a:solidFill>
            </a:endParaRPr>
          </a:p>
        </p:txBody>
      </p:sp>
      <p:sp>
        <p:nvSpPr>
          <p:cNvPr id="17" name="灯片编号占位符 16">
            <a:extLst>
              <a:ext uri="{FF2B5EF4-FFF2-40B4-BE49-F238E27FC236}">
                <a16:creationId xmlns:a16="http://schemas.microsoft.com/office/drawing/2014/main" id="{7B1D9582-652D-6A09-01FD-B8DFCEE9B020}"/>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3325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E0DD8-ED14-07D3-1948-6651E121CC5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012C2D9-2197-21D4-7BCE-3331BE186042}"/>
              </a:ext>
            </a:extLst>
          </p:cNvPr>
          <p:cNvGraphicFramePr>
            <a:graphicFrameLocks noGrp="1"/>
          </p:cNvGraphicFramePr>
          <p:nvPr>
            <p:extLst>
              <p:ext uri="{D42A27DB-BD31-4B8C-83A1-F6EECF244321}">
                <p14:modId xmlns:p14="http://schemas.microsoft.com/office/powerpoint/2010/main" val="3730710097"/>
              </p:ext>
            </p:extLst>
          </p:nvPr>
        </p:nvGraphicFramePr>
        <p:xfrm>
          <a:off x="457200" y="5415851"/>
          <a:ext cx="16230600" cy="4366480"/>
        </p:xfrm>
        <a:graphic>
          <a:graphicData uri="http://schemas.openxmlformats.org/drawingml/2006/table">
            <a:tbl>
              <a:tblPr/>
              <a:tblGrid>
                <a:gridCol w="8534400">
                  <a:extLst>
                    <a:ext uri="{9D8B030D-6E8A-4147-A177-3AD203B41FA5}">
                      <a16:colId xmlns:a16="http://schemas.microsoft.com/office/drawing/2014/main" val="20000"/>
                    </a:ext>
                  </a:extLst>
                </a:gridCol>
                <a:gridCol w="7696200">
                  <a:extLst>
                    <a:ext uri="{9D8B030D-6E8A-4147-A177-3AD203B41FA5}">
                      <a16:colId xmlns:a16="http://schemas.microsoft.com/office/drawing/2014/main" val="20001"/>
                    </a:ext>
                  </a:extLst>
                </a:gridCol>
              </a:tblGrid>
              <a:tr h="756252">
                <a:tc>
                  <a:txBody>
                    <a:bodyPr/>
                    <a:lstStyle/>
                    <a:p>
                      <a:pPr algn="l">
                        <a:lnSpc>
                          <a:spcPct val="150000"/>
                        </a:lnSpc>
                        <a:defRPr/>
                      </a:pPr>
                      <a:r>
                        <a:rPr lang="en-US" altLang="zh-CN" sz="2600" b="1" kern="1200" dirty="0">
                          <a:solidFill>
                            <a:schemeClr val="bg1"/>
                          </a:solidFill>
                          <a:latin typeface="Codec Pro Bold"/>
                          <a:sym typeface="Codec Pro Bold"/>
                        </a:rPr>
                        <a:t>What is this?</a:t>
                      </a:r>
                      <a:endParaRPr lang="en-US" sz="2600" b="1" kern="1200" dirty="0">
                        <a:solidFill>
                          <a:schemeClr val="bg1"/>
                        </a:solidFill>
                        <a:latin typeface="Codec Pro Bold"/>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l">
                        <a:lnSpc>
                          <a:spcPct val="150000"/>
                        </a:lnSpc>
                        <a:defRPr/>
                      </a:pPr>
                      <a:r>
                        <a:rPr lang="en-US" altLang="zh-CN" sz="2599" b="1" dirty="0">
                          <a:solidFill>
                            <a:schemeClr val="bg1"/>
                          </a:solidFill>
                          <a:latin typeface="Codec Pro Bold"/>
                          <a:sym typeface="Codec Pro Bold"/>
                        </a:rPr>
                        <a:t>Why choose this?</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3452969">
                <a:tc>
                  <a:txBody>
                    <a:bodyPr/>
                    <a:lstStyle/>
                    <a:p>
                      <a:pPr marL="514350" marR="0" lvl="0" indent="-5143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sz="2100" dirty="0">
                          <a:solidFill>
                            <a:srgbClr val="1B131B"/>
                          </a:solidFill>
                          <a:latin typeface="Codec Pro"/>
                          <a:ea typeface="Codec Pro"/>
                          <a:cs typeface="Codec Pro"/>
                          <a:sym typeface="Codec Pro"/>
                        </a:rPr>
                        <a:t>Kaggle</a:t>
                      </a:r>
                      <a:r>
                        <a:rPr lang="zh-CN" altLang="en-US" sz="2100" dirty="0">
                          <a:solidFill>
                            <a:srgbClr val="1B131B"/>
                          </a:solidFill>
                          <a:latin typeface="Codec Pro"/>
                          <a:ea typeface="Codec Pro"/>
                          <a:cs typeface="Codec Pro"/>
                          <a:sym typeface="Codec Pro"/>
                        </a:rPr>
                        <a:t>开源</a:t>
                      </a:r>
                      <a:r>
                        <a:rPr lang="zh-CN" altLang="en-US" sz="2100" b="1" dirty="0">
                          <a:solidFill>
                            <a:srgbClr val="1B131B"/>
                          </a:solidFill>
                          <a:latin typeface="Codec Pro"/>
                          <a:ea typeface="Codec Pro"/>
                          <a:cs typeface="Codec Pro"/>
                          <a:sym typeface="Codec Pro"/>
                        </a:rPr>
                        <a:t>优质公开模型</a:t>
                      </a:r>
                      <a:r>
                        <a:rPr lang="en-US" altLang="zh-CN" sz="2100" dirty="0">
                          <a:solidFill>
                            <a:srgbClr val="1B131B"/>
                          </a:solidFill>
                          <a:latin typeface="Codec Pro"/>
                          <a:ea typeface="Codec Pro"/>
                          <a:cs typeface="Codec Pro"/>
                          <a:sym typeface="Codec Pro"/>
                        </a:rPr>
                        <a:t>《ML Algorithms Usage and Prediction</a:t>
                      </a:r>
                      <a:r>
                        <a:rPr lang="zh-CN" altLang="en-US" sz="2100" dirty="0">
                          <a:solidFill>
                            <a:srgbClr val="1B131B"/>
                          </a:solidFill>
                          <a:latin typeface="Codec Pro"/>
                          <a:ea typeface="Codec Pro"/>
                          <a:cs typeface="Codec Pro"/>
                          <a:sym typeface="Codec Pro"/>
                        </a:rPr>
                        <a:t>，评估多种机器学习算法在</a:t>
                      </a:r>
                      <a:r>
                        <a:rPr lang="zh-CN" altLang="en-US" sz="2100" b="1" dirty="0">
                          <a:solidFill>
                            <a:srgbClr val="1B131B"/>
                          </a:solidFill>
                          <a:latin typeface="Codec Pro"/>
                          <a:ea typeface="Codec Pro"/>
                          <a:cs typeface="Codec Pro"/>
                          <a:sym typeface="Codec Pro"/>
                        </a:rPr>
                        <a:t>同一学生数据集</a:t>
                      </a:r>
                      <a:r>
                        <a:rPr lang="zh-CN" altLang="en-US" sz="2100" dirty="0">
                          <a:solidFill>
                            <a:srgbClr val="1B131B"/>
                          </a:solidFill>
                          <a:latin typeface="Codec Pro"/>
                          <a:ea typeface="Codec Pro"/>
                          <a:cs typeface="Codec Pro"/>
                          <a:sym typeface="Codec Pro"/>
                        </a:rPr>
                        <a:t>上的表现</a:t>
                      </a:r>
                      <a:endParaRPr lang="en-US" altLang="zh-CN" sz="2100" dirty="0">
                        <a:solidFill>
                          <a:srgbClr val="1B131B"/>
                        </a:solidFill>
                        <a:latin typeface="Codec Pro"/>
                        <a:ea typeface="Codec Pro"/>
                        <a:cs typeface="Codec Pro"/>
                        <a:sym typeface="Codec Pro"/>
                      </a:endParaRPr>
                    </a:p>
                    <a:p>
                      <a:pPr marL="514350" marR="0" lvl="0" indent="-514350" algn="l" defTabSz="914400" rtl="0" eaLnBrk="1" fontAlgn="auto" latinLnBrk="0" hangingPunct="1">
                        <a:lnSpc>
                          <a:spcPct val="150000"/>
                        </a:lnSpc>
                        <a:spcBef>
                          <a:spcPts val="0"/>
                        </a:spcBef>
                        <a:spcAft>
                          <a:spcPts val="0"/>
                        </a:spcAft>
                        <a:buClrTx/>
                        <a:buSzTx/>
                        <a:buFont typeface="+mj-lt"/>
                        <a:buAutoNum type="romanUcPeriod"/>
                        <a:tabLst/>
                        <a:defRPr/>
                      </a:pPr>
                      <a:r>
                        <a:rPr lang="zh-CN" altLang="en-US" sz="2100" dirty="0">
                          <a:solidFill>
                            <a:srgbClr val="1B131B"/>
                          </a:solidFill>
                          <a:latin typeface="Codec Pro"/>
                          <a:ea typeface="Codec Pro"/>
                          <a:cs typeface="Codec Pro"/>
                          <a:sym typeface="Codec Pro"/>
                        </a:rPr>
                        <a:t>采用了</a:t>
                      </a:r>
                      <a:r>
                        <a:rPr lang="zh-CN" altLang="en-US" sz="2100" b="1" dirty="0">
                          <a:solidFill>
                            <a:srgbClr val="1B131B"/>
                          </a:solidFill>
                          <a:latin typeface="Codec Pro"/>
                          <a:ea typeface="Codec Pro"/>
                          <a:cs typeface="Codec Pro"/>
                          <a:sym typeface="Codec Pro"/>
                        </a:rPr>
                        <a:t>标准的数据处理步骤以确保模型训练的有效性</a:t>
                      </a:r>
                      <a:r>
                        <a:rPr lang="zh-CN" altLang="en-US" sz="2100" dirty="0">
                          <a:solidFill>
                            <a:srgbClr val="1B131B"/>
                          </a:solidFill>
                          <a:latin typeface="Codec Pro"/>
                          <a:ea typeface="Codec Pro"/>
                          <a:cs typeface="Codec Pro"/>
                          <a:sym typeface="Codec Pro"/>
                        </a:rPr>
                        <a:t>。应用了 </a:t>
                      </a:r>
                      <a:r>
                        <a:rPr lang="en-US" altLang="zh-CN" sz="2100" dirty="0">
                          <a:solidFill>
                            <a:srgbClr val="1B131B"/>
                          </a:solidFill>
                          <a:latin typeface="Codec Pro"/>
                          <a:ea typeface="Codec Pro"/>
                          <a:cs typeface="Codec Pro"/>
                          <a:sym typeface="Codec Pro"/>
                        </a:rPr>
                        <a:t>K </a:t>
                      </a:r>
                      <a:r>
                        <a:rPr lang="zh-CN" altLang="en-US" sz="2100" dirty="0">
                          <a:solidFill>
                            <a:srgbClr val="1B131B"/>
                          </a:solidFill>
                          <a:latin typeface="Codec Pro"/>
                          <a:ea typeface="Codec Pro"/>
                          <a:cs typeface="Codec Pro"/>
                          <a:sym typeface="Codec Pro"/>
                        </a:rPr>
                        <a:t>近邻、支持向量机和随机森林等常见分类模型，分别进行了三分类以及二分类的任务</a:t>
                      </a:r>
                      <a:endParaRPr lang="en-US" altLang="zh-CN" sz="2100" dirty="0">
                        <a:solidFill>
                          <a:srgbClr val="1B131B"/>
                        </a:solidFill>
                        <a:latin typeface="Codec Pro"/>
                        <a:ea typeface="Codec Pro"/>
                        <a:cs typeface="Codec Pro"/>
                        <a:sym typeface="Codec Pro"/>
                      </a:endParaRPr>
                    </a:p>
                    <a:p>
                      <a:pPr marL="0" indent="0" algn="l">
                        <a:lnSpc>
                          <a:spcPct val="150000"/>
                        </a:lnSpc>
                        <a:buSzPct val="90000"/>
                        <a:buFont typeface="+mj-lt"/>
                        <a:buNone/>
                        <a:defRPr/>
                      </a:pPr>
                      <a:endParaRPr lang="en-US" sz="2100" b="1" kern="1200" dirty="0">
                        <a:solidFill>
                          <a:srgbClr val="1B131B"/>
                        </a:solidFill>
                        <a:latin typeface="Codec Pro Bold" panose="02010600030101010101" charset="0"/>
                      </a:endParaRPr>
                    </a:p>
                  </a:txBody>
                  <a:tcPr marL="190500" marR="190500" marT="190500" marB="190500">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marL="514350" marR="0" lvl="0" indent="-5143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sz="2100" dirty="0">
                          <a:solidFill>
                            <a:srgbClr val="1B131B"/>
                          </a:solidFill>
                          <a:latin typeface="Codec Pro"/>
                          <a:ea typeface="Codec Pro"/>
                          <a:cs typeface="Codec Pro"/>
                          <a:sym typeface="Codec Pro"/>
                        </a:rPr>
                        <a:t>Voting</a:t>
                      </a:r>
                      <a:r>
                        <a:rPr lang="zh-CN" altLang="en-US" sz="2100" dirty="0">
                          <a:solidFill>
                            <a:srgbClr val="1B131B"/>
                          </a:solidFill>
                          <a:latin typeface="Codec Pro"/>
                          <a:ea typeface="Codec Pro"/>
                          <a:cs typeface="Codec Pro"/>
                          <a:sym typeface="Codec Pro"/>
                        </a:rPr>
                        <a:t>：</a:t>
                      </a:r>
                      <a:r>
                        <a:rPr lang="en-US" altLang="zh-CN" sz="2100" dirty="0">
                          <a:solidFill>
                            <a:srgbClr val="1B131B"/>
                          </a:solidFill>
                          <a:latin typeface="Codec Pro"/>
                          <a:ea typeface="Codec Pro"/>
                          <a:cs typeface="Codec Pro"/>
                          <a:sym typeface="Codec Pro"/>
                        </a:rPr>
                        <a:t>43</a:t>
                      </a:r>
                      <a:r>
                        <a:rPr lang="zh-CN" altLang="en-US" sz="2100" dirty="0">
                          <a:solidFill>
                            <a:srgbClr val="1B131B"/>
                          </a:solidFill>
                          <a:latin typeface="Codec Pro"/>
                          <a:ea typeface="Codec Pro"/>
                          <a:cs typeface="Codec Pro"/>
                          <a:sym typeface="Codec Pro"/>
                        </a:rPr>
                        <a:t>，</a:t>
                      </a:r>
                      <a:r>
                        <a:rPr lang="zh-CN" altLang="en-US" sz="2100" b="1" dirty="0">
                          <a:solidFill>
                            <a:srgbClr val="1B131B"/>
                          </a:solidFill>
                          <a:latin typeface="Codec Pro"/>
                          <a:ea typeface="Codec Pro"/>
                          <a:cs typeface="Codec Pro"/>
                          <a:sym typeface="Codec Pro"/>
                        </a:rPr>
                        <a:t>斩获银牌</a:t>
                      </a:r>
                      <a:r>
                        <a:rPr lang="zh-CN" altLang="en-US" sz="2100" dirty="0">
                          <a:solidFill>
                            <a:srgbClr val="1B131B"/>
                          </a:solidFill>
                          <a:latin typeface="Codec Pro"/>
                          <a:ea typeface="Codec Pro"/>
                          <a:cs typeface="Codec Pro"/>
                          <a:sym typeface="Codec Pro"/>
                        </a:rPr>
                        <a:t>，拥有很高的</a:t>
                      </a:r>
                      <a:r>
                        <a:rPr lang="zh-CN" altLang="en-US" sz="2100" b="1" dirty="0">
                          <a:solidFill>
                            <a:srgbClr val="1B131B"/>
                          </a:solidFill>
                          <a:latin typeface="Codec Pro"/>
                          <a:ea typeface="Codec Pro"/>
                          <a:cs typeface="Codec Pro"/>
                          <a:sym typeface="Codec Pro"/>
                        </a:rPr>
                        <a:t>认可度</a:t>
                      </a:r>
                      <a:endParaRPr lang="en-US" altLang="zh-CN" sz="2100" b="1" dirty="0">
                        <a:solidFill>
                          <a:srgbClr val="1B131B"/>
                        </a:solidFill>
                        <a:latin typeface="Codec Pro"/>
                        <a:ea typeface="Codec Pro"/>
                        <a:cs typeface="Codec Pro"/>
                        <a:sym typeface="Codec Pro"/>
                      </a:endParaRPr>
                    </a:p>
                    <a:p>
                      <a:pPr marL="514350" indent="-514350" algn="l">
                        <a:lnSpc>
                          <a:spcPct val="150000"/>
                        </a:lnSpc>
                        <a:buFont typeface="+mj-lt"/>
                        <a:buAutoNum type="romanUcPeriod"/>
                        <a:defRPr/>
                      </a:pPr>
                      <a:r>
                        <a:rPr lang="zh-CN" altLang="en-US" sz="2100" b="1" dirty="0">
                          <a:solidFill>
                            <a:srgbClr val="1B131B"/>
                          </a:solidFill>
                          <a:latin typeface="Codec Pro"/>
                          <a:ea typeface="Codec Pro"/>
                          <a:cs typeface="Codec Pro"/>
                          <a:sym typeface="Codec Pro"/>
                        </a:rPr>
                        <a:t>全面性和实用性</a:t>
                      </a:r>
                      <a:r>
                        <a:rPr lang="zh-CN" altLang="en-US" sz="2100" dirty="0">
                          <a:solidFill>
                            <a:srgbClr val="1B131B"/>
                          </a:solidFill>
                          <a:latin typeface="Codec Pro"/>
                          <a:ea typeface="Codec Pro"/>
                          <a:cs typeface="Codec Pro"/>
                          <a:sym typeface="Codec Pro"/>
                        </a:rPr>
                        <a:t>：涵盖了多种经典机器学习算法</a:t>
                      </a:r>
                      <a:endParaRPr lang="en-US" altLang="zh-CN" sz="2100" dirty="0">
                        <a:solidFill>
                          <a:srgbClr val="1B131B"/>
                        </a:solidFill>
                        <a:latin typeface="Codec Pro"/>
                        <a:ea typeface="Codec Pro"/>
                        <a:cs typeface="Codec Pro"/>
                        <a:sym typeface="Codec Pro"/>
                      </a:endParaRPr>
                    </a:p>
                    <a:p>
                      <a:pPr marL="514350" indent="-514350" algn="l">
                        <a:lnSpc>
                          <a:spcPct val="150000"/>
                        </a:lnSpc>
                        <a:buFont typeface="+mj-lt"/>
                        <a:buAutoNum type="romanUcPeriod"/>
                        <a:defRPr/>
                      </a:pPr>
                      <a:r>
                        <a:rPr lang="zh-CN" altLang="en-US" sz="2100" dirty="0">
                          <a:solidFill>
                            <a:srgbClr val="1B131B"/>
                          </a:solidFill>
                          <a:latin typeface="Codec Pro"/>
                          <a:ea typeface="Codec Pro"/>
                          <a:cs typeface="Codec Pro"/>
                          <a:sym typeface="Codec Pro"/>
                        </a:rPr>
                        <a:t>使用的模型大多为传统的机器学习方法，可能在处理高维度、非线性和类别型特征方面</a:t>
                      </a:r>
                      <a:r>
                        <a:rPr lang="zh-CN" altLang="en-US" sz="2100" b="1" dirty="0">
                          <a:solidFill>
                            <a:srgbClr val="1B131B"/>
                          </a:solidFill>
                          <a:latin typeface="Codec Pro"/>
                          <a:ea typeface="Codec Pro"/>
                          <a:cs typeface="Codec Pro"/>
                          <a:sym typeface="Codec Pro"/>
                        </a:rPr>
                        <a:t>存在一定的局限性</a:t>
                      </a:r>
                    </a:p>
                  </a:txBody>
                  <a:tcPr marL="190500" marR="190500" marT="190500" marB="190500">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a:extLst>
              <a:ext uri="{FF2B5EF4-FFF2-40B4-BE49-F238E27FC236}">
                <a16:creationId xmlns:a16="http://schemas.microsoft.com/office/drawing/2014/main" id="{09EBD2D6-7A66-4B65-6EDC-75FEA05A0F38}"/>
              </a:ext>
            </a:extLst>
          </p:cNvPr>
          <p:cNvSpPr txBox="1"/>
          <p:nvPr/>
        </p:nvSpPr>
        <p:spPr>
          <a:xfrm>
            <a:off x="645035" y="2195643"/>
            <a:ext cx="9733405" cy="1096519"/>
          </a:xfrm>
          <a:prstGeom prst="rect">
            <a:avLst/>
          </a:prstGeom>
        </p:spPr>
        <p:txBody>
          <a:bodyPr lIns="0" tIns="0" rIns="0" bIns="0" rtlCol="0" anchor="t">
            <a:spAutoFit/>
          </a:bodyPr>
          <a:lstStyle/>
          <a:p>
            <a:pPr algn="l">
              <a:lnSpc>
                <a:spcPts val="8499"/>
              </a:lnSpc>
            </a:pPr>
            <a:r>
              <a:rPr lang="zh-CN" altLang="en-US" sz="8499" b="1" dirty="0">
                <a:solidFill>
                  <a:srgbClr val="1B131B"/>
                </a:solidFill>
                <a:latin typeface="Codec Pro Bold"/>
                <a:ea typeface="Codec Pro Bold"/>
                <a:cs typeface="Codec Pro Bold"/>
                <a:sym typeface="Codec Pro Bold"/>
              </a:rPr>
              <a:t>方法与算法  </a:t>
            </a:r>
            <a:r>
              <a:rPr lang="en-US" altLang="zh-CN" sz="2800" b="1" dirty="0">
                <a:solidFill>
                  <a:srgbClr val="1B131B"/>
                </a:solidFill>
                <a:latin typeface="Codec Pro Bold"/>
                <a:ea typeface="Codec Pro Bold"/>
                <a:cs typeface="Codec Pro Bold"/>
                <a:sym typeface="Codec Pro Bold"/>
              </a:rPr>
              <a:t>I. Baseline</a:t>
            </a:r>
            <a:r>
              <a:rPr lang="zh-CN" altLang="en-US" sz="2800" b="1" dirty="0">
                <a:solidFill>
                  <a:srgbClr val="1B131B"/>
                </a:solidFill>
                <a:latin typeface="Codec Pro Bold"/>
                <a:ea typeface="Codec Pro Bold"/>
                <a:cs typeface="Codec Pro Bold"/>
                <a:sym typeface="Codec Pro Bold"/>
              </a:rPr>
              <a:t>方法</a:t>
            </a:r>
            <a:endParaRPr lang="en-US" sz="8499" b="1" dirty="0">
              <a:solidFill>
                <a:srgbClr val="1B131B"/>
              </a:solidFill>
              <a:latin typeface="Codec Pro Bold"/>
              <a:ea typeface="Codec Pro Bold"/>
              <a:cs typeface="Codec Pro Bold"/>
              <a:sym typeface="Codec Pro Bold"/>
            </a:endParaRPr>
          </a:p>
        </p:txBody>
      </p:sp>
      <p:sp>
        <p:nvSpPr>
          <p:cNvPr id="11" name="Freeform 11">
            <a:extLst>
              <a:ext uri="{FF2B5EF4-FFF2-40B4-BE49-F238E27FC236}">
                <a16:creationId xmlns:a16="http://schemas.microsoft.com/office/drawing/2014/main" id="{8CE61829-302B-47EB-17BE-51FEB6CC8B04}"/>
              </a:ext>
            </a:extLst>
          </p:cNvPr>
          <p:cNvSpPr/>
          <p:nvPr/>
        </p:nvSpPr>
        <p:spPr>
          <a:xfrm>
            <a:off x="12269818" y="5586472"/>
            <a:ext cx="532321" cy="573744"/>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a:extLst>
              <a:ext uri="{FF2B5EF4-FFF2-40B4-BE49-F238E27FC236}">
                <a16:creationId xmlns:a16="http://schemas.microsoft.com/office/drawing/2014/main" id="{EBDA67FD-0EED-932B-0A1C-776CD9289B20}"/>
              </a:ext>
            </a:extLst>
          </p:cNvPr>
          <p:cNvSpPr/>
          <p:nvPr/>
        </p:nvSpPr>
        <p:spPr>
          <a:xfrm>
            <a:off x="3031136" y="5586472"/>
            <a:ext cx="544751" cy="534338"/>
          </a:xfrm>
          <a:custGeom>
            <a:avLst/>
            <a:gdLst/>
            <a:ahLst/>
            <a:cxnLst/>
            <a:rect l="l" t="t" r="r" b="b"/>
            <a:pathLst>
              <a:path w="784703" h="713366">
                <a:moveTo>
                  <a:pt x="0" y="0"/>
                </a:moveTo>
                <a:lnTo>
                  <a:pt x="784703" y="0"/>
                </a:lnTo>
                <a:lnTo>
                  <a:pt x="784703" y="713366"/>
                </a:lnTo>
                <a:lnTo>
                  <a:pt x="0" y="71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AutoShape 3" descr="Image result for global school dropout ">
            <a:extLst>
              <a:ext uri="{FF2B5EF4-FFF2-40B4-BE49-F238E27FC236}">
                <a16:creationId xmlns:a16="http://schemas.microsoft.com/office/drawing/2014/main" id="{574CEE8F-1194-1588-80C7-01E81CA8FDC7}"/>
              </a:ext>
            </a:extLst>
          </p:cNvPr>
          <p:cNvSpPr>
            <a:spLocks noChangeAspect="1" noChangeArrowheads="1"/>
          </p:cNvSpPr>
          <p:nvPr/>
        </p:nvSpPr>
        <p:spPr bwMode="auto">
          <a:xfrm>
            <a:off x="8991600" y="54340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5" descr="School Dropout: The Pandemic Edition by DG Murray Trust - Issuu">
            <a:extLst>
              <a:ext uri="{FF2B5EF4-FFF2-40B4-BE49-F238E27FC236}">
                <a16:creationId xmlns:a16="http://schemas.microsoft.com/office/drawing/2014/main" id="{B480E660-FA8C-2BB0-4078-B8F7B171440E}"/>
              </a:ext>
            </a:extLst>
          </p:cNvPr>
          <p:cNvSpPr>
            <a:spLocks noChangeAspect="1" noChangeArrowheads="1"/>
          </p:cNvSpPr>
          <p:nvPr/>
        </p:nvSpPr>
        <p:spPr bwMode="auto">
          <a:xfrm>
            <a:off x="9144000" y="55864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3">
            <a:extLst>
              <a:ext uri="{FF2B5EF4-FFF2-40B4-BE49-F238E27FC236}">
                <a16:creationId xmlns:a16="http://schemas.microsoft.com/office/drawing/2014/main" id="{F92F2BE1-BD60-2C32-1333-0EF6FA93CEA1}"/>
              </a:ext>
            </a:extLst>
          </p:cNvPr>
          <p:cNvSpPr/>
          <p:nvPr/>
        </p:nvSpPr>
        <p:spPr>
          <a:xfrm rot="1075770">
            <a:off x="8429309" y="-2283969"/>
            <a:ext cx="10773433" cy="4977218"/>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zh-CN" altLang="en-US" dirty="0"/>
          </a:p>
        </p:txBody>
      </p:sp>
      <p:pic>
        <p:nvPicPr>
          <p:cNvPr id="6" name="图片 5">
            <a:extLst>
              <a:ext uri="{FF2B5EF4-FFF2-40B4-BE49-F238E27FC236}">
                <a16:creationId xmlns:a16="http://schemas.microsoft.com/office/drawing/2014/main" id="{1521827E-D479-7F4F-CFF5-1010BE893AA0}"/>
              </a:ext>
            </a:extLst>
          </p:cNvPr>
          <p:cNvPicPr>
            <a:picLocks noChangeAspect="1"/>
          </p:cNvPicPr>
          <p:nvPr/>
        </p:nvPicPr>
        <p:blipFill>
          <a:blip r:embed="rId8"/>
          <a:stretch>
            <a:fillRect/>
          </a:stretch>
        </p:blipFill>
        <p:spPr>
          <a:xfrm>
            <a:off x="228600" y="3553353"/>
            <a:ext cx="11997857" cy="1601307"/>
          </a:xfrm>
          <a:prstGeom prst="rect">
            <a:avLst/>
          </a:prstGeom>
        </p:spPr>
      </p:pic>
      <p:grpSp>
        <p:nvGrpSpPr>
          <p:cNvPr id="17" name="组合 16">
            <a:extLst>
              <a:ext uri="{FF2B5EF4-FFF2-40B4-BE49-F238E27FC236}">
                <a16:creationId xmlns:a16="http://schemas.microsoft.com/office/drawing/2014/main" id="{DB68FD02-BFC1-C450-2142-B9E8121AF2FF}"/>
              </a:ext>
            </a:extLst>
          </p:cNvPr>
          <p:cNvGrpSpPr/>
          <p:nvPr/>
        </p:nvGrpSpPr>
        <p:grpSpPr>
          <a:xfrm>
            <a:off x="338634" y="262472"/>
            <a:ext cx="4859652" cy="1427723"/>
            <a:chOff x="338634" y="262472"/>
            <a:chExt cx="4859652" cy="1427723"/>
          </a:xfrm>
        </p:grpSpPr>
        <p:sp>
          <p:nvSpPr>
            <p:cNvPr id="19" name="TextBox 9">
              <a:extLst>
                <a:ext uri="{FF2B5EF4-FFF2-40B4-BE49-F238E27FC236}">
                  <a16:creationId xmlns:a16="http://schemas.microsoft.com/office/drawing/2014/main" id="{B7199A8C-DEF9-FD92-091A-6EFF3DEEEF74}"/>
                </a:ext>
              </a:extLst>
            </p:cNvPr>
            <p:cNvSpPr txBox="1"/>
            <p:nvPr/>
          </p:nvSpPr>
          <p:spPr>
            <a:xfrm>
              <a:off x="1953489" y="804243"/>
              <a:ext cx="3244797" cy="371768"/>
            </a:xfrm>
            <a:prstGeom prst="rect">
              <a:avLst/>
            </a:prstGeom>
          </p:spPr>
          <p:txBody>
            <a:bodyPr lIns="0" tIns="0" rIns="0" bIns="0" rtlCol="0" anchor="t">
              <a:spAutoFit/>
            </a:bodyPr>
            <a:lstStyle/>
            <a:p>
              <a:pPr algn="l">
                <a:lnSpc>
                  <a:spcPts val="3081"/>
                </a:lnSpc>
                <a:spcBef>
                  <a:spcPct val="0"/>
                </a:spcBef>
              </a:pPr>
              <a:r>
                <a:rPr lang="en-US" sz="2201" b="1" dirty="0">
                  <a:solidFill>
                    <a:srgbClr val="1B131B"/>
                  </a:solidFill>
                  <a:latin typeface="Codec Pro Bold"/>
                  <a:ea typeface="Codec Pro Bold"/>
                  <a:cs typeface="Codec Pro Bold"/>
                  <a:sym typeface="Codec Pro Bold"/>
                </a:rPr>
                <a:t>Group 13</a:t>
              </a:r>
            </a:p>
          </p:txBody>
        </p:sp>
        <p:pic>
          <p:nvPicPr>
            <p:cNvPr id="21" name="图片 20">
              <a:extLst>
                <a:ext uri="{FF2B5EF4-FFF2-40B4-BE49-F238E27FC236}">
                  <a16:creationId xmlns:a16="http://schemas.microsoft.com/office/drawing/2014/main" id="{70369041-4457-0A23-2253-23B186154FD6}"/>
                </a:ext>
              </a:extLst>
            </p:cNvPr>
            <p:cNvPicPr>
              <a:picLocks noChangeAspect="1"/>
            </p:cNvPicPr>
            <p:nvPr/>
          </p:nvPicPr>
          <p:blipFill>
            <a:blip r:embed="rId9"/>
            <a:stretch>
              <a:fillRect/>
            </a:stretch>
          </p:blipFill>
          <p:spPr>
            <a:xfrm>
              <a:off x="338634" y="262472"/>
              <a:ext cx="1380132" cy="1427723"/>
            </a:xfrm>
            <a:prstGeom prst="ellipse">
              <a:avLst/>
            </a:prstGeom>
            <a:ln>
              <a:noFill/>
            </a:ln>
            <a:effectLst>
              <a:softEdge rad="0"/>
            </a:effectLst>
          </p:spPr>
        </p:pic>
      </p:grpSp>
      <p:sp>
        <p:nvSpPr>
          <p:cNvPr id="13" name="灯片编号占位符 12">
            <a:extLst>
              <a:ext uri="{FF2B5EF4-FFF2-40B4-BE49-F238E27FC236}">
                <a16:creationId xmlns:a16="http://schemas.microsoft.com/office/drawing/2014/main" id="{0813D46D-1C2C-3413-1643-4E3C79BA59A2}"/>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1260480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2723</Words>
  <Application>Microsoft Office PowerPoint</Application>
  <PresentationFormat>自定义</PresentationFormat>
  <Paragraphs>225</Paragraphs>
  <Slides>20</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微软雅黑</vt:lpstr>
      <vt:lpstr>Codec Pro Bold</vt:lpstr>
      <vt:lpstr>Cambria Math</vt:lpstr>
      <vt:lpstr>Codec Pro</vt:lpstr>
      <vt:lpstr>等线</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铭 高</cp:lastModifiedBy>
  <cp:revision>61</cp:revision>
  <dcterms:created xsi:type="dcterms:W3CDTF">2006-08-16T00:00:00Z</dcterms:created>
  <dcterms:modified xsi:type="dcterms:W3CDTF">2025-07-18T08:34:58Z</dcterms:modified>
  <dc:identifier>DAGp2DavcyM</dc:identifier>
</cp:coreProperties>
</file>